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128">
          <p15:clr>
            <a:srgbClr val="A4A3A4"/>
          </p15:clr>
        </p15:guide>
        <p15:guide id="2" pos="52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izycOhsZd50SCDr3Ry/c1nwHlu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0FC642-5BAC-46A1-AD28-C2E71A3262B4}">
  <a:tblStyle styleId="{870FC642-5BAC-46A1-AD28-C2E71A3262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128" orient="horz"/>
        <p:guide pos="52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5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6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gif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rive.google.com/file/d/1XZGsTkOEIM-tXYPzhyXxBBRqTaZqsIhb/view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antiplagiat.ru/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Relationship Id="rId4" Type="http://schemas.openxmlformats.org/officeDocument/2006/relationships/image" Target="../media/image19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 rot="10800000">
            <a:off x="152400" y="0"/>
            <a:ext cx="88392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 rot="10800000">
            <a:off x="304800" y="0"/>
            <a:ext cx="8132507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506355" y="527050"/>
            <a:ext cx="7848603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93" name="Google Shape;9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2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2"/>
          <p:cNvSpPr/>
          <p:nvPr/>
        </p:nvSpPr>
        <p:spPr>
          <a:xfrm>
            <a:off x="1" y="-1"/>
            <a:ext cx="9143999" cy="1549257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ТЕМАТИЧЕСКАЯ КОНСУЛЬТАЦИЯ С РУКОВОДИТЕЛЯМИ ВКР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33400" y="3124200"/>
            <a:ext cx="7543801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Выпускная квалификационная работа: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этапы подготовки и правила оформления выпускной квалификационной работы</a:t>
            </a:r>
            <a:endParaRPr/>
          </a:p>
        </p:txBody>
      </p:sp>
      <p:pic>
        <p:nvPicPr>
          <p:cNvPr descr="8.gif"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814985"/>
            <a:ext cx="9525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>
            <p:ph idx="10" type="dt"/>
          </p:nvPr>
        </p:nvSpPr>
        <p:spPr>
          <a:xfrm>
            <a:off x="110613" y="6454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</a:rPr>
              <a:t>24.05.2021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00" name="Google Shape;10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7939" y="795904"/>
            <a:ext cx="3039881" cy="240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1" y="1"/>
            <a:ext cx="9143999" cy="121919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24.05.2021</a:t>
            </a:r>
            <a:endParaRPr/>
          </a:p>
        </p:txBody>
      </p:sp>
      <p:sp>
        <p:nvSpPr>
          <p:cNvPr id="252" name="Google Shape;25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0" y="76200"/>
            <a:ext cx="9144000" cy="11430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Примерный план мероприятий по подготовке и организации ГИА</a:t>
            </a:r>
            <a:endParaRPr/>
          </a:p>
        </p:txBody>
      </p:sp>
      <p:pic>
        <p:nvPicPr>
          <p:cNvPr id="254" name="Google Shape;254;p11"/>
          <p:cNvPicPr preferRelativeResize="0"/>
          <p:nvPr/>
        </p:nvPicPr>
        <p:blipFill rotWithShape="1">
          <a:blip r:embed="rId3">
            <a:alphaModFix/>
          </a:blip>
          <a:srcRect b="36500" l="30354" r="5288" t="19282"/>
          <a:stretch/>
        </p:blipFill>
        <p:spPr>
          <a:xfrm>
            <a:off x="990600" y="1371600"/>
            <a:ext cx="6342707" cy="245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/>
          <p:cNvPicPr preferRelativeResize="0"/>
          <p:nvPr/>
        </p:nvPicPr>
        <p:blipFill rotWithShape="1">
          <a:blip r:embed="rId4">
            <a:alphaModFix/>
          </a:blip>
          <a:srcRect b="51995" l="38778" r="24450" t="25492"/>
          <a:stretch/>
        </p:blipFill>
        <p:spPr>
          <a:xfrm>
            <a:off x="990600" y="3810000"/>
            <a:ext cx="6357770" cy="2189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/>
          <p:nvPr/>
        </p:nvSpPr>
        <p:spPr>
          <a:xfrm rot="10800000">
            <a:off x="24897" y="-7620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1" y="1"/>
            <a:ext cx="9143999" cy="121919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24.05.2021</a:t>
            </a:r>
            <a:endParaRPr/>
          </a:p>
        </p:txBody>
      </p:sp>
      <p:sp>
        <p:nvSpPr>
          <p:cNvPr id="265" name="Google Shape;26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6" name="Google Shape;266;p12"/>
          <p:cNvSpPr/>
          <p:nvPr/>
        </p:nvSpPr>
        <p:spPr>
          <a:xfrm>
            <a:off x="0" y="76200"/>
            <a:ext cx="9144000" cy="11430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Примерный план мероприятий по подготовке и организации ГИА</a:t>
            </a:r>
            <a:endParaRPr/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3">
            <a:alphaModFix/>
          </a:blip>
          <a:srcRect b="40379" l="37487" r="25373" t="25955"/>
          <a:stretch/>
        </p:blipFill>
        <p:spPr>
          <a:xfrm>
            <a:off x="762000" y="1752600"/>
            <a:ext cx="7920862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1" y="1"/>
            <a:ext cx="9143999" cy="121919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24.05.2021</a:t>
            </a:r>
            <a:endParaRPr/>
          </a:p>
        </p:txBody>
      </p:sp>
      <p:sp>
        <p:nvSpPr>
          <p:cNvPr id="277" name="Google Shape;27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8" name="Google Shape;278;p13"/>
          <p:cNvSpPr/>
          <p:nvPr/>
        </p:nvSpPr>
        <p:spPr>
          <a:xfrm>
            <a:off x="0" y="76200"/>
            <a:ext cx="9144000" cy="11430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Примерный план мероприятий по подготовке и организации ГИА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/>
          </a:blip>
          <a:srcRect b="24145" l="29357" r="23328" t="37272"/>
          <a:stretch/>
        </p:blipFill>
        <p:spPr>
          <a:xfrm>
            <a:off x="457200" y="1752600"/>
            <a:ext cx="8306683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4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1" y="1"/>
            <a:ext cx="9143999" cy="121919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24.05.2021</a:t>
            </a:r>
            <a:endParaRPr/>
          </a:p>
        </p:txBody>
      </p:sp>
      <p:sp>
        <p:nvSpPr>
          <p:cNvPr id="289" name="Google Shape;28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0" y="76200"/>
            <a:ext cx="9144000" cy="11430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Примерный план мероприятий по подготовке и организации ГИА</a:t>
            </a:r>
            <a:endParaRPr/>
          </a:p>
        </p:txBody>
      </p:sp>
      <p:pic>
        <p:nvPicPr>
          <p:cNvPr id="291" name="Google Shape;291;p14"/>
          <p:cNvPicPr preferRelativeResize="0"/>
          <p:nvPr/>
        </p:nvPicPr>
        <p:blipFill rotWithShape="1">
          <a:blip r:embed="rId3">
            <a:alphaModFix/>
          </a:blip>
          <a:srcRect b="36805" l="27763" r="5404" t="18522"/>
          <a:stretch/>
        </p:blipFill>
        <p:spPr>
          <a:xfrm>
            <a:off x="685800" y="1981200"/>
            <a:ext cx="7903722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" y="1"/>
            <a:ext cx="9143999" cy="121919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24.05.2021</a:t>
            </a:r>
            <a:endParaRPr/>
          </a:p>
        </p:txBody>
      </p:sp>
      <p:sp>
        <p:nvSpPr>
          <p:cNvPr id="301" name="Google Shape;301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0" y="76200"/>
            <a:ext cx="9144000" cy="11430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Примерный план мероприятий по подготовке и организации ГИА</a:t>
            </a:r>
            <a:endParaRPr/>
          </a:p>
        </p:txBody>
      </p:sp>
      <p:pic>
        <p:nvPicPr>
          <p:cNvPr id="303" name="Google Shape;303;p15"/>
          <p:cNvPicPr preferRelativeResize="0"/>
          <p:nvPr/>
        </p:nvPicPr>
        <p:blipFill rotWithShape="1">
          <a:blip r:embed="rId3">
            <a:alphaModFix/>
          </a:blip>
          <a:srcRect b="35854" l="28336" r="3672" t="16463"/>
          <a:stretch/>
        </p:blipFill>
        <p:spPr>
          <a:xfrm>
            <a:off x="304800" y="1784758"/>
            <a:ext cx="8610600" cy="339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6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6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554181" y="0"/>
            <a:ext cx="8031088" cy="6136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152400" y="0"/>
            <a:ext cx="8996150" cy="129483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ВКР выполняет следующие функции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6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314" name="Google Shape;3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15" name="Google Shape;3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9525"/>
            <a:ext cx="1974896" cy="174133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6"/>
          <p:cNvSpPr txBox="1"/>
          <p:nvPr/>
        </p:nvSpPr>
        <p:spPr>
          <a:xfrm>
            <a:off x="762000" y="2286000"/>
            <a:ext cx="7646208" cy="289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формулирует задание на ВКР, составляет график ее выполнения; </a:t>
            </a:r>
            <a:endParaRPr/>
          </a:p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оказывает обучающемуся консультативную помощь в организации и последовательности выполнения работы, </a:t>
            </a:r>
            <a:endParaRPr/>
          </a:p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контролирует ход выполнения ВКР; </a:t>
            </a:r>
            <a:endParaRPr/>
          </a:p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консультирует обучающегося по выбору литературы, методов исследования по теме ВКР; </a:t>
            </a:r>
            <a:endParaRPr/>
          </a:p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дает письменный отзыв о работе обучающегося;</a:t>
            </a:r>
            <a:endParaRPr/>
          </a:p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присутствует на защите ВКР.</a:t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7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554181" y="0"/>
            <a:ext cx="8031088" cy="6136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152400" y="0"/>
            <a:ext cx="8996150" cy="12192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обязанности руководителя ВКР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входит: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7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327" name="Google Shape;32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28" name="Google Shape;3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9525"/>
            <a:ext cx="1752600" cy="154532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7"/>
          <p:cNvSpPr txBox="1"/>
          <p:nvPr/>
        </p:nvSpPr>
        <p:spPr>
          <a:xfrm>
            <a:off x="549631" y="1487852"/>
            <a:ext cx="8035638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разработка задания на подготовку ВКР;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оказание помощи  обучающемуся в разработке индивидуального графика работы на весь период выполнения ВКР;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консультирование обучающегося по вопросам содержания и последовательности выполнения ВКР;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оказание помощи обучающемуся в подборе необходимых источников;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контроль хода выполнения ВКР в соответствии с установленным графиком в форме регулярного обсуждения руководителем и обучающимся хода работ;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оказание помощи (консультирование обучающегося) в подготовке презентации и доклада для защиты ВКР;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предоставление письменного отзыва на ВКР.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Руководитель ВКР несет ответственность за завершенность выполненной ВКР, что подтверждается отзывом и подписью руководителя на титульном листе.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8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554181" y="0"/>
            <a:ext cx="8031088" cy="6136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152400" y="0"/>
            <a:ext cx="8996150" cy="12192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обязанности консультанта ВКР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входит: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8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340" name="Google Shape;34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9525"/>
            <a:ext cx="1752600" cy="154532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685800" y="1752600"/>
            <a:ext cx="77724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руководство разработкой индивидуального плана подготовки и выполнения ВКР в части содержания консультируемого вопроса;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оказание помощи обучающемуся в подборе необходимой литературы в части содержания консультируемого вопроса;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контроль хода выполнения ВКР в части содержания консультируемого вопроса.</a:t>
            </a:r>
            <a:endParaRPr/>
          </a:p>
        </p:txBody>
      </p:sp>
      <p:sp>
        <p:nvSpPr>
          <p:cNvPr id="343" name="Google Shape;343;p18"/>
          <p:cNvSpPr txBox="1"/>
          <p:nvPr/>
        </p:nvSpPr>
        <p:spPr>
          <a:xfrm>
            <a:off x="609600" y="3657600"/>
            <a:ext cx="8001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Общее руководство и контроль </a:t>
            </a:r>
            <a:r>
              <a:rPr b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 ходом выполнения выпускных квалификационных работ осуществляет </a:t>
            </a:r>
            <a:r>
              <a:rPr b="1" lang="ru-RU" sz="20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заместитель директора по учебно-производственной работе</a:t>
            </a:r>
            <a:r>
              <a:rPr b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Промежуточный контроль </a:t>
            </a:r>
            <a:r>
              <a:rPr b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возлагается на </a:t>
            </a:r>
            <a:r>
              <a:rPr b="1" lang="ru-RU" sz="20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председателей цикловых методических комиссий</a:t>
            </a:r>
            <a:r>
              <a:rPr b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Текущий контроль </a:t>
            </a:r>
            <a:r>
              <a:rPr b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 подготовкой ВКР осуществляет </a:t>
            </a:r>
            <a:r>
              <a:rPr b="1" lang="ru-RU" sz="20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руководитель.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9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554181" y="0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152400" y="0"/>
            <a:ext cx="8996150" cy="12192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Обучающийся в процессе подготовки ВКР выполняет следующие функции: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9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354" name="Google Shape;35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5" name="Google Shape;355;p19"/>
          <p:cNvSpPr txBox="1"/>
          <p:nvPr/>
        </p:nvSpPr>
        <p:spPr>
          <a:xfrm>
            <a:off x="685799" y="1487852"/>
            <a:ext cx="8077201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самостоятельно оценивает актуальность и значимость проблемы, связанной с темой ВКР;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совместно с руководителем уточняет задание на ВКР и график ее выполнения;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осуществляет сбор и обработку исходной информации по теме ВКР, изучает и анализирует полученные материалы;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самостоятельно формулирует цель и задачи ВКР;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проводит обоснование темы (проблемы) в соответствии с заданием на ВКР; даёт  аргументацию своего варианта решения проблемы;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принимает самостоятельные решения с учетом мнений руководителя и консультантов;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подготавливает сопутствующие средства представления результатов ВКР (презентацию, видеоролики и т. д.);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формулирует логически обоснованные выводы, предложения и рекомендации по внедрению полученных результатов;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готовит доклад и презентацию для защиты ВКР.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554181" y="0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0"/>
          <p:cNvSpPr/>
          <p:nvPr/>
        </p:nvSpPr>
        <p:spPr>
          <a:xfrm>
            <a:off x="152400" y="0"/>
            <a:ext cx="8996150" cy="12192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Обучающийся несет персональную ответственность за: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366" name="Google Shape;36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67" name="Google Shape;367;p20"/>
          <p:cNvSpPr txBox="1"/>
          <p:nvPr/>
        </p:nvSpPr>
        <p:spPr>
          <a:xfrm>
            <a:off x="628649" y="1290215"/>
            <a:ext cx="8077201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выполнение календарного плана;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самостоятельность выполнения ВКР (проверяется системой «Антиплагиат»;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достоверность представленных данных и результатов;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оформление, структуру и содержание ПЗ в соответствии с методическими рекомендациями, а также рекомендациями нормоконтролера;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соответствие предоставленных электронных версий (ВКР, графической части,  презентационных материалов) бумажным версиям документов;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исправление недостатков в ВКР, выявленных руководителем, консультантом, лицом, осуществляющим нормоконтроль;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достоверность представленных в информационных источниках ссылок на Интернет-ресурсы и литературные источники.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Ответственность обучающегося за сведения (и/или данные), представленные в ВКР</a:t>
            </a:r>
            <a:r>
              <a:rPr b="1" i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подтверждается его подписью на титульном листе ПЗ. </a:t>
            </a:r>
            <a:endParaRPr b="1" i="1" sz="200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3"/>
          <p:cNvGrpSpPr/>
          <p:nvPr/>
        </p:nvGrpSpPr>
        <p:grpSpPr>
          <a:xfrm>
            <a:off x="304800" y="533400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110" name="Google Shape;11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3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3"/>
          <p:cNvSpPr/>
          <p:nvPr/>
        </p:nvSpPr>
        <p:spPr>
          <a:xfrm>
            <a:off x="1" y="0"/>
            <a:ext cx="9143999" cy="93946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Нормативно-правовое и информационное обеспечение проведения  ГИА </a:t>
            </a:r>
            <a:endParaRPr/>
          </a:p>
        </p:txBody>
      </p:sp>
      <p:sp>
        <p:nvSpPr>
          <p:cNvPr id="114" name="Google Shape;114;p3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15" name="Google Shape;11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57200" y="2209800"/>
            <a:ext cx="83058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Федеральным законом от 29.12.2012 № 273-ФЗ «Об образовании в Российской Федерации» (ред. от 24.03.2021 г.);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Приказом Министерства образования и науки РФ от 14 июня 2013 г. N 464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 (ред. от 22.01.2014 г., 15.12.2014 г., 28.08.2020 г.); </a:t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Приказом Минобрнауки России от 16.08.2013 N 968 (ред. от 31.01.2014,  от 17.11.2017, 10.11.2020 г., 21.05.2020 г.) «Об утверждении Порядка проведения государственной итоговой аттестации по образовательным программам среднего профессионального образования» (Зарегистрировано в Минюсте России 01.11.2013 N 30306);</a:t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540871" y="1021946"/>
            <a:ext cx="820359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 итоговая аттестация (далее – ГИА) выпускников ПОО, независимо от форм получения образования, является обязательной и осуществляется в соответствии со следующими нормативно-правовыми документами:</a:t>
            </a:r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4267200"/>
            <a:ext cx="1504621" cy="238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1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1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554181" y="0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152400" y="-1"/>
            <a:ext cx="8996150" cy="1428029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Структура выпускной квалификационной работы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(в соответствии с Программой ГИА)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1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378" name="Google Shape;37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9" name="Google Shape;379;p21"/>
          <p:cNvSpPr txBox="1"/>
          <p:nvPr/>
        </p:nvSpPr>
        <p:spPr>
          <a:xfrm>
            <a:off x="609600" y="1905000"/>
            <a:ext cx="8305801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AutoNum type="arabicPeriod"/>
            </a:pPr>
            <a:r>
              <a:rPr b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Пояснительная записка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не менее 30 листов печатного текста для письменной экзаменационной работы (ППКРС);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не менее 40 листов печатного текста (без учета приложений) для дипломной работы (дипломного проекта) (ППССЗ)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Графическая часть</a:t>
            </a: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(обязательная для всех специальностей) – не менее 2</a:t>
            </a:r>
            <a:r>
              <a:rPr b="1" baseline="30000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х</a:t>
            </a: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листов формат А1 - должна отражать основные результаты выполненной ВКР и наглядно подтверждать изложенный в тексте пояснительной записки материал, может быть представлена в виде схем, рисунков, графиков, диаграмм, гистограмм, таблиц, чертежей, карт и др.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2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2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554181" y="0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2"/>
          <p:cNvSpPr/>
          <p:nvPr/>
        </p:nvSpPr>
        <p:spPr>
          <a:xfrm>
            <a:off x="152400" y="-1"/>
            <a:ext cx="8996150" cy="1428029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Структура выпускной квалификационной работы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(в соответствии с Программой ГИА)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2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390" name="Google Shape;39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1" name="Google Shape;391;p22"/>
          <p:cNvSpPr txBox="1"/>
          <p:nvPr/>
        </p:nvSpPr>
        <p:spPr>
          <a:xfrm>
            <a:off x="609600" y="1752600"/>
            <a:ext cx="8167154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ТРЕБОВАНИЯ К СТРУКТУРНЫМ ЭЛЕМЕНТАМ ВКР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– пояснительная записка и графическая часть должны быть выполнены в одном стиле, в соответствии с СТО 01-2021 «Общие требования к построению, изложению и оформлению документов учебной и научной деятельности обучающихся» ГБПОУ НГТК им. В.Ф. Кузнецова </a:t>
            </a:r>
            <a:r>
              <a:rPr b="1" lang="ru-RU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https://drive.google.com/file/d/1XZGsTkOEIM-tXYPzhyXxBBRqTaZqsIhb/view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– не допускается использование сканированных элементов на листах графической части;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– все разделы пояснительной записки и листы графической части должны быть логически между собой связаны;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– все элементы чертежей, выполненные в масштабе, должны четко соответствовать указанному масштабу.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3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554181" y="0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152400" y="-1"/>
            <a:ext cx="8996150" cy="1428029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Структура выпускной квалификационной работы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(в соответствии с Программой ГИА)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402" name="Google Shape;40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3" name="Google Shape;403;p23"/>
          <p:cNvSpPr txBox="1"/>
          <p:nvPr/>
        </p:nvSpPr>
        <p:spPr>
          <a:xfrm>
            <a:off x="609600" y="1600200"/>
            <a:ext cx="8167154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РАЗДЕЛЫ ПОЯСНИТЕЛЬНОЙ ЗАПИСКИ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титульный лист;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задание на ВКР;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СОДЕРЖАНИЕ (обозначается 3</a:t>
            </a:r>
            <a:r>
              <a:rPr b="1" baseline="30000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листом в штампе);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ВВЕДЕНИЕ (2-3 стр.);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раздел 1: ТЕОРЕТИЧЕСКАЯ ЧАСТЬ (3-8 стр.);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раздел 2: ПРАКТИЧЕСКАЯ ЧАСТЬ (26-40 стр.);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раздел 3: ОХРАНА ТРУДА (3-8 стр.);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ЗАКЛЮЧЕНИЕ (2-3 стр.);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СПИСОК ИСПОЛЬЗОВАННЫХ ИСТОЧНИКОВ (не менее 5 источников, на которые имеются ссылки в тексте выпускной квалификационной работы);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ПРИЛОЖЕНИЯ (по мере необходимости).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4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24"/>
          <p:cNvGrpSpPr/>
          <p:nvPr/>
        </p:nvGrpSpPr>
        <p:grpSpPr>
          <a:xfrm>
            <a:off x="304800" y="533400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412" name="Google Shape;412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24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24"/>
          <p:cNvSpPr/>
          <p:nvPr/>
        </p:nvSpPr>
        <p:spPr>
          <a:xfrm>
            <a:off x="1" y="0"/>
            <a:ext cx="9143999" cy="93946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ВВЕДЕНИЕ (ВКР)</a:t>
            </a:r>
            <a:endParaRPr/>
          </a:p>
        </p:txBody>
      </p:sp>
      <p:sp>
        <p:nvSpPr>
          <p:cNvPr id="416" name="Google Shape;416;p24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417" name="Google Shape;41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8" name="Google Shape;418;p24"/>
          <p:cNvSpPr/>
          <p:nvPr/>
        </p:nvSpPr>
        <p:spPr>
          <a:xfrm>
            <a:off x="470199" y="1087791"/>
            <a:ext cx="8203597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введении 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обосновывается актуальность и практическая значимость выбранной темы, формулируются цель и задачи.</a:t>
            </a:r>
            <a:endParaRPr/>
          </a:p>
        </p:txBody>
      </p:sp>
      <p:sp>
        <p:nvSpPr>
          <p:cNvPr id="419" name="Google Shape;419;p24"/>
          <p:cNvSpPr txBox="1"/>
          <p:nvPr/>
        </p:nvSpPr>
        <p:spPr>
          <a:xfrm>
            <a:off x="533400" y="1828800"/>
            <a:ext cx="799781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ГЭК интересует, прежде всего, с какой целью создавалась ВКР, и какие задачи его автору пришлось решить для достижения цели. Члены комиссии внимательно изучают эти ключевые моменты введения диплома, чтобы в дальнейшем сделать вывод об успешности ВКР обучающегося.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 целью принято понимать предположительный прогноз результата.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160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– самый верный путь для решения намеченных задач. При этом выбор методов и приёмов остаётся за студентом. Цель – итог работы, её финал, результат, который достигается в конце работы. Цель влияет на определение актуальности темы, которая обозначается обучающимся в ВКР. 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Обучающийся должен осознавать, что создание дипломного проекта (дипломной работы) – занятие весьма ответственное, требующее от него определённого результата, который заключается не в получении большого числа напечатанных страниц текста, а в создании новейшей разработки по теме ВКР, написании эффективных рекомендаций, формулировке целой системы взглядов.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Обучающийся должен понимать, что цель может быть только одна.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5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5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" name="Google Shape;427;p25"/>
          <p:cNvGrpSpPr/>
          <p:nvPr/>
        </p:nvGrpSpPr>
        <p:grpSpPr>
          <a:xfrm>
            <a:off x="304800" y="533400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428" name="Google Shape;428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9" name="Google Shape;429;p25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25"/>
          <p:cNvSpPr/>
          <p:nvPr/>
        </p:nvSpPr>
        <p:spPr>
          <a:xfrm>
            <a:off x="1" y="0"/>
            <a:ext cx="9143999" cy="93946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Примеры постановки цели и задач в Введении ВКР</a:t>
            </a:r>
            <a:endParaRPr/>
          </a:p>
        </p:txBody>
      </p:sp>
      <p:sp>
        <p:nvSpPr>
          <p:cNvPr id="432" name="Google Shape;432;p25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433" name="Google Shape;43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34" name="Google Shape;43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2114" y="469734"/>
            <a:ext cx="1352221" cy="214694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5"/>
          <p:cNvSpPr/>
          <p:nvPr/>
        </p:nvSpPr>
        <p:spPr>
          <a:xfrm>
            <a:off x="454628" y="1022441"/>
            <a:ext cx="8203597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Формулировка цели может начинаться со следующих вступительных слов: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i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Выявить закономерности …»,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«разработать новый способ … »,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«проанализировать работу и предложить мероприятия по …»,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«найти взаимосвязь и предложить …»,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«оптимизировать…»,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«исследовать ….. и разработать способы по их усовершенствованию»,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«предложить методы по улучшению …»,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«проанализировать и разработать методы совершенствования …. на предприятии»,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«выявить оптимальный …., который способствуют …»,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«на основе использования … разработать для … предложения по модернизации …» </a:t>
            </a: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т.д.</a:t>
            </a:r>
            <a:endParaRPr/>
          </a:p>
        </p:txBody>
      </p:sp>
      <p:sp>
        <p:nvSpPr>
          <p:cNvPr id="436" name="Google Shape;436;p25"/>
          <p:cNvSpPr txBox="1"/>
          <p:nvPr/>
        </p:nvSpPr>
        <p:spPr>
          <a:xfrm>
            <a:off x="350274" y="4356138"/>
            <a:ext cx="1977585" cy="1077218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разработать...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обосновать…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определить…</a:t>
            </a:r>
            <a:endParaRPr/>
          </a:p>
        </p:txBody>
      </p:sp>
      <p:sp>
        <p:nvSpPr>
          <p:cNvPr id="437" name="Google Shape;437;p25"/>
          <p:cNvSpPr txBox="1"/>
          <p:nvPr/>
        </p:nvSpPr>
        <p:spPr>
          <a:xfrm>
            <a:off x="2636370" y="4030169"/>
            <a:ext cx="2973399" cy="2062103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ЧТО? основной результат: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технологический процесс...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проектное решение…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план…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средства/методы…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инструкции…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предложения…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регламент…</a:t>
            </a:r>
            <a:endParaRPr/>
          </a:p>
        </p:txBody>
      </p:sp>
      <p:sp>
        <p:nvSpPr>
          <p:cNvPr id="438" name="Google Shape;438;p25"/>
          <p:cNvSpPr txBox="1"/>
          <p:nvPr/>
        </p:nvSpPr>
        <p:spPr>
          <a:xfrm>
            <a:off x="5985124" y="4153279"/>
            <a:ext cx="2741764" cy="1815882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ЧЕГО? практическая потребность: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улучшения...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снижения…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обеспечения…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оптимизации…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совершенствования…</a:t>
            </a: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2373333" y="4818904"/>
            <a:ext cx="257179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7850" y="4771635"/>
            <a:ext cx="320751" cy="579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6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6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p26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450" name="Google Shape;450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26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26"/>
          <p:cNvSpPr/>
          <p:nvPr/>
        </p:nvSpPr>
        <p:spPr>
          <a:xfrm>
            <a:off x="1" y="0"/>
            <a:ext cx="9143999" cy="93946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Примеры постановки цели и задач в Введении ВКР</a:t>
            </a:r>
            <a:endParaRPr/>
          </a:p>
        </p:txBody>
      </p:sp>
      <p:sp>
        <p:nvSpPr>
          <p:cNvPr id="454" name="Google Shape;454;p26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455" name="Google Shape;45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56" name="Google Shape;45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4766" y="2520757"/>
            <a:ext cx="1135878" cy="180345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6"/>
          <p:cNvSpPr/>
          <p:nvPr/>
        </p:nvSpPr>
        <p:spPr>
          <a:xfrm>
            <a:off x="454628" y="1022441"/>
            <a:ext cx="8203597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именно будет предприниматься для того, чтобы прийти к намеченному результату, поясняют задачи ВКР.</a:t>
            </a:r>
            <a:endParaRPr sz="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ЗАДАЧИ ВКР</a:t>
            </a:r>
            <a:endParaRPr b="1" sz="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Это цепь последовательных действий, направленных на достижение цели. Поэтому задачи в ВКР описываются с помощью глаголов: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проанализировать;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выявить;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установить;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оценить;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сравнить;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обосновать;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описать;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разработать;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определить и т.д.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80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Среднее количество задач в дипломе – 4–5, перечисляются они списком в последовательности, соответствующей этапам проведения работы.</a:t>
            </a:r>
            <a:endParaRPr b="1" i="1" sz="180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7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7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27"/>
          <p:cNvGrpSpPr/>
          <p:nvPr/>
        </p:nvGrpSpPr>
        <p:grpSpPr>
          <a:xfrm>
            <a:off x="228600" y="685800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467" name="Google Shape;467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27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27"/>
          <p:cNvSpPr/>
          <p:nvPr/>
        </p:nvSpPr>
        <p:spPr>
          <a:xfrm>
            <a:off x="1" y="0"/>
            <a:ext cx="9143999" cy="93946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Ошибки при постановке цели и задач</a:t>
            </a:r>
            <a:endParaRPr/>
          </a:p>
        </p:txBody>
      </p:sp>
      <p:sp>
        <p:nvSpPr>
          <p:cNvPr id="471" name="Google Shape;471;p27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472" name="Google Shape;47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73" name="Google Shape;47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8600" y="1219200"/>
            <a:ext cx="1135878" cy="180345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7"/>
          <p:cNvSpPr/>
          <p:nvPr/>
        </p:nvSpPr>
        <p:spPr>
          <a:xfrm>
            <a:off x="381000" y="838200"/>
            <a:ext cx="838200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endParaRPr/>
          </a:p>
          <a:p>
            <a:pPr indent="-266700" lvl="0" marL="2667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не связана напрямую с темой.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Отсутствует соотнесение с проблемой.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Размытость – нет указания на предполагаемый результат.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определена практическая потребность.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подменяется средствами ее достижения (то есть задачами).</a:t>
            </a:r>
            <a:endParaRPr/>
          </a:p>
        </p:txBody>
      </p:sp>
      <p:sp>
        <p:nvSpPr>
          <p:cNvPr id="475" name="Google Shape;475;p27"/>
          <p:cNvSpPr/>
          <p:nvPr/>
        </p:nvSpPr>
        <p:spPr>
          <a:xfrm>
            <a:off x="304800" y="2590800"/>
            <a:ext cx="845820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Задачи: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Заявленный набор задач или хотя бы одна из них не обеспечит достижения цели.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Дублируется цель диплома.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Задачи перепутаны с методами.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Нет четкой связи со структурой работы.</a:t>
            </a:r>
            <a:endParaRPr/>
          </a:p>
        </p:txBody>
      </p:sp>
      <p:sp>
        <p:nvSpPr>
          <p:cNvPr id="476" name="Google Shape;476;p27"/>
          <p:cNvSpPr txBox="1"/>
          <p:nvPr/>
        </p:nvSpPr>
        <p:spPr>
          <a:xfrm>
            <a:off x="304800" y="4419600"/>
            <a:ext cx="8382000" cy="36933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ПРОСЛЕДИТЬ ПОСТАВЛЕННЫЕ ЗАДАЧИ И СПОСОБЫ ИХ РЕШЕНИЯ МОЖНО…</a:t>
            </a:r>
            <a:endParaRPr/>
          </a:p>
        </p:txBody>
      </p:sp>
      <p:sp>
        <p:nvSpPr>
          <p:cNvPr id="477" name="Google Shape;477;p27"/>
          <p:cNvSpPr txBox="1"/>
          <p:nvPr/>
        </p:nvSpPr>
        <p:spPr>
          <a:xfrm>
            <a:off x="304800" y="5562600"/>
            <a:ext cx="1752600" cy="584775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отражаются во ВВЕДЕНИИ</a:t>
            </a:r>
            <a:endParaRPr/>
          </a:p>
        </p:txBody>
      </p:sp>
      <p:sp>
        <p:nvSpPr>
          <p:cNvPr id="478" name="Google Shape;478;p27"/>
          <p:cNvSpPr txBox="1"/>
          <p:nvPr/>
        </p:nvSpPr>
        <p:spPr>
          <a:xfrm>
            <a:off x="2209800" y="4876800"/>
            <a:ext cx="2057400" cy="584775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выводы по задачам в тексте ПЗ</a:t>
            </a:r>
            <a:endParaRPr/>
          </a:p>
        </p:txBody>
      </p:sp>
      <p:sp>
        <p:nvSpPr>
          <p:cNvPr id="479" name="Google Shape;479;p27"/>
          <p:cNvSpPr txBox="1"/>
          <p:nvPr/>
        </p:nvSpPr>
        <p:spPr>
          <a:xfrm>
            <a:off x="4495800" y="5562600"/>
            <a:ext cx="2057400" cy="584775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пути решения задач/выводы в ГЧ</a:t>
            </a:r>
            <a:endParaRPr/>
          </a:p>
        </p:txBody>
      </p:sp>
      <p:sp>
        <p:nvSpPr>
          <p:cNvPr id="480" name="Google Shape;480;p27"/>
          <p:cNvSpPr txBox="1"/>
          <p:nvPr/>
        </p:nvSpPr>
        <p:spPr>
          <a:xfrm>
            <a:off x="6629400" y="4876800"/>
            <a:ext cx="2057400" cy="584775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презентация к защите ВКР</a:t>
            </a:r>
            <a:endParaRPr/>
          </a:p>
        </p:txBody>
      </p:sp>
      <p:cxnSp>
        <p:nvCxnSpPr>
          <p:cNvPr id="481" name="Google Shape;481;p27"/>
          <p:cNvCxnSpPr/>
          <p:nvPr/>
        </p:nvCxnSpPr>
        <p:spPr>
          <a:xfrm flipH="1" rot="10800000">
            <a:off x="2057400" y="5105400"/>
            <a:ext cx="152400" cy="4572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2" name="Google Shape;482;p27"/>
          <p:cNvCxnSpPr/>
          <p:nvPr/>
        </p:nvCxnSpPr>
        <p:spPr>
          <a:xfrm flipH="1" rot="10800000">
            <a:off x="6477000" y="5105400"/>
            <a:ext cx="152400" cy="4572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3" name="Google Shape;483;p27"/>
          <p:cNvCxnSpPr/>
          <p:nvPr/>
        </p:nvCxnSpPr>
        <p:spPr>
          <a:xfrm>
            <a:off x="4267200" y="5181600"/>
            <a:ext cx="228600" cy="6096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8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8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28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493" name="Google Shape;493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28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28"/>
          <p:cNvSpPr/>
          <p:nvPr/>
        </p:nvSpPr>
        <p:spPr>
          <a:xfrm>
            <a:off x="1" y="0"/>
            <a:ext cx="9143999" cy="93946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Примеры постановки цели и задач в Введении ВКР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(ОПТ)</a:t>
            </a:r>
            <a:endParaRPr/>
          </a:p>
        </p:txBody>
      </p:sp>
      <p:sp>
        <p:nvSpPr>
          <p:cNvPr id="497" name="Google Shape;497;p28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498" name="Google Shape;49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99" name="Google Shape;499;p28"/>
          <p:cNvSpPr txBox="1"/>
          <p:nvPr/>
        </p:nvSpPr>
        <p:spPr>
          <a:xfrm>
            <a:off x="304800" y="967475"/>
            <a:ext cx="8458200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Тема ВКР (ДР): Организация движения поездов на участке Абакан – Аскиз Красноярской железной дороги</a:t>
            </a:r>
            <a:endParaRPr b="1" sz="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ВКР (ДР):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разработать график движения поездов на электрифицированном участке Абакан - Аскиз Красноярской железной дороги, оборудованном двухсторонней автоматической блокировкой в соответствии с требованиями Правил технической эксплуатации железных дорог РФ.</a:t>
            </a:r>
            <a:endParaRPr/>
          </a:p>
          <a:p>
            <a:pPr indent="533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Задачи дипломной работы: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выполнить необходимые расчеты для построения графика движения поездов;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обеспечить потребности в перевозках грузов и пассажиров предприятий и населенных пунктов, тяготеющих к железной дороге на участке Абакан - Аскиз;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исключить непроизводительные простои подвижного состава в пути следования, в том числе простоя местных вагонов;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обеспечить равномерную прокладку поездов на графике движения в течение суток;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обеспечить удобное время отправления и прибытия пассажирских поездов на конечные станции;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согласовать расписание движения пассажирских поездов в пунктах пересадки пассажиров с другими видами транспорта, включая городской.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9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9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8" name="Google Shape;508;p29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509" name="Google Shape;50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0" name="Google Shape;510;p29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29"/>
          <p:cNvSpPr/>
          <p:nvPr/>
        </p:nvSpPr>
        <p:spPr>
          <a:xfrm>
            <a:off x="1" y="0"/>
            <a:ext cx="9143999" cy="93946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Примеры постановки цели и задач в Введении ВКР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(ТРК)</a:t>
            </a:r>
            <a:endParaRPr/>
          </a:p>
        </p:txBody>
      </p:sp>
      <p:sp>
        <p:nvSpPr>
          <p:cNvPr id="513" name="Google Shape;513;p29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514" name="Google Shape;51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5" name="Google Shape;515;p29"/>
          <p:cNvSpPr txBox="1"/>
          <p:nvPr/>
        </p:nvSpPr>
        <p:spPr>
          <a:xfrm>
            <a:off x="304800" y="967475"/>
            <a:ext cx="84582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Тема ВКР: Анализ процессов, связанных с поставщиками, на примере ООО «Сибирский завод металлических конструкций»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ВКР: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определить процессы, связанные с поставщиками на ООО «Сибирский завод металлических конструкций», для разработки рекомендаций по улучшению процесса «Закупки».</a:t>
            </a:r>
            <a:endParaRPr/>
          </a:p>
          <a:p>
            <a:pPr indent="533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достижения поставленной цели необходимо решить следующие 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представить: краткую характеристику предприятия, виды выпускаемой продукции, организационную структуру управления по качеству;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выявить взаимодействия производственной деятельности ОТК с процессами СМК;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проанализировать процесс входного контроля продукции, поставляемой от поставщиков;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установить требования ГОСТ Р ИСО 9001-2015 к процессам, связанных с поставщиками; 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проанализировать процесс «Закупки», установить данные о качестве продукции, поставляемых поставщиками на ООО «СЗМК»;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оценить риски поставок.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0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0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4" name="Google Shape;524;p30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525" name="Google Shape;525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6" name="Google Shape;526;p30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8" name="Google Shape;528;p30"/>
          <p:cNvSpPr/>
          <p:nvPr/>
        </p:nvSpPr>
        <p:spPr>
          <a:xfrm>
            <a:off x="1" y="0"/>
            <a:ext cx="9143999" cy="93946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Примеры постановки цели и задач исследования во введении ВКР (ТПС)</a:t>
            </a:r>
            <a:endParaRPr/>
          </a:p>
        </p:txBody>
      </p:sp>
      <p:sp>
        <p:nvSpPr>
          <p:cNvPr id="529" name="Google Shape;529;p30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530" name="Google Shape;53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1" name="Google Shape;531;p30"/>
          <p:cNvSpPr txBox="1"/>
          <p:nvPr/>
        </p:nvSpPr>
        <p:spPr>
          <a:xfrm>
            <a:off x="304800" y="967475"/>
            <a:ext cx="8458200" cy="523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Тема ВКР: Технологический процесс ремонта кузова полувагона на предприятии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АО «Междуречье» 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ВКР: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обосновать возможность модернизации технологического процесса ремонта кузова полувагона на предприятии АО «Междуречье».</a:t>
            </a:r>
            <a:endParaRPr/>
          </a:p>
          <a:p>
            <a:pPr indent="533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достижения поставленной цели необходимо решить следующие 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собрать общие сведения о кузове полувагона, виды износов и повреждений, возникающие при эксплуатации подвижного состава, а также рассмотреть периодичность ремонта и технического обслуживания в соответствии с требованиями нормативно – технической документации;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определить техническое оснащение вагоносборочного участка на предприятии АО «Междуречье», проанализировать технологию ремонта кузова полувагона и предложить мероприятия по совершенствованию технологического процесса ремонта кузова полувагона на предприятии АО «Междуречье»;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определить фонды рабочего времени предприятия и рассчитать технико – экономические параметры производственного процесса участка по ремонту кузова полувагона АО «Междуречье»;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определить эффективность совершенствования технологического процесса ремонта кузова полувагона на предприятии АО «Междуречье».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4"/>
          <p:cNvGrpSpPr/>
          <p:nvPr/>
        </p:nvGrpSpPr>
        <p:grpSpPr>
          <a:xfrm>
            <a:off x="304800" y="533400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127" name="Google Shape;12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4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1" y="0"/>
            <a:ext cx="9143999" cy="93946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Нормативно-правовое и информационное обеспечение проведения  ГИА </a:t>
            </a:r>
            <a:endParaRPr/>
          </a:p>
        </p:txBody>
      </p:sp>
      <p:sp>
        <p:nvSpPr>
          <p:cNvPr id="131" name="Google Shape;131;p4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32" name="Google Shape;1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400" y="4191000"/>
            <a:ext cx="1533613" cy="2434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457200" y="2362200"/>
            <a:ext cx="82296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Методическими рекомендациями по организации выполнения и защиты выпускной квалификационной работы в образовательных организациях, реализующих образовательные программы среднего профессионального образования по программам подготовки специалистов среднего звена (письмо Минобрнауки России от 20 июля 2015 г. № 06-846);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Федеральными государственными образовательными стандартами среднего профессионального образования (далее ФГОС СПО);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Уставом ГБПОУ НГТК им. В.Ф. Кузнецова.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33400" y="1066800"/>
            <a:ext cx="820359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 итоговая аттестация (далее – ГИА) выпускников ПОО, независимо от форм получения образования, является обязательной и осуществляется в соответствии со следующими нормативно-правовыми документами: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1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1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0" name="Google Shape;540;p31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541" name="Google Shape;541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Google Shape;542;p31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31"/>
          <p:cNvSpPr/>
          <p:nvPr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Примеры постановки цели и задач исследования во введении ВКР (ОГР)</a:t>
            </a:r>
            <a:endParaRPr/>
          </a:p>
        </p:txBody>
      </p:sp>
      <p:sp>
        <p:nvSpPr>
          <p:cNvPr id="545" name="Google Shape;545;p31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546" name="Google Shape;54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47" name="Google Shape;547;p31"/>
          <p:cNvSpPr txBox="1"/>
          <p:nvPr/>
        </p:nvSpPr>
        <p:spPr>
          <a:xfrm>
            <a:off x="304800" y="1295400"/>
            <a:ext cx="8458200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Тема ВКР: </a:t>
            </a:r>
            <a:r>
              <a:rPr b="1" lang="ru-RU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Технология ведения добычных работ на предприятии ООО «Горные технологии»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ВКР: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обосновать технологии ведения добычных работ на предприятии ООО «Горные технологии».</a:t>
            </a:r>
            <a:endParaRPr/>
          </a:p>
          <a:p>
            <a:pPr indent="533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достижения поставленной цели необходимо решить следующие 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рассмотреть геологическое строение и горно-геологическую характеристику месторождения;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выбрать и обосновать систему разработки;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рассчитать производительность экскаваторов;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рассчитать параметров рабочих площадок;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обосновать технологию ведения добычных работ.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Исходными данными для дипломного проектирования служат техническая документация ведения горных работ на разрезе «Горные технологии», а также геологические разрезы и технологические схемы ведения работ.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2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2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6" name="Google Shape;556;p32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557" name="Google Shape;557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" name="Google Shape;558;p32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0" name="Google Shape;560;p32"/>
          <p:cNvSpPr/>
          <p:nvPr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Примеры постановки цели и задач исследования во введении ВКР (ПРМ)</a:t>
            </a:r>
            <a:endParaRPr/>
          </a:p>
        </p:txBody>
      </p:sp>
      <p:sp>
        <p:nvSpPr>
          <p:cNvPr id="561" name="Google Shape;561;p32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562" name="Google Shape;56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63" name="Google Shape;563;p32"/>
          <p:cNvSpPr txBox="1"/>
          <p:nvPr/>
        </p:nvSpPr>
        <p:spPr>
          <a:xfrm>
            <a:off x="304800" y="1295400"/>
            <a:ext cx="8458200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Тема ВКР: Оптимизация схемы транспортирования горной массы по зоне NE в условиях рудника «Купол» АО «Чукотская горно-геологическая компания»</a:t>
            </a:r>
            <a:endParaRPr b="1"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дипломного проекта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оптимизировать схемы транспортирования горной массы по зоне NE в условиях рудника «Купол» АО «Чукотская горно-геологическая компания».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достижения поставленной цели необходимо решить ряд 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рассмотреть геологическое строение рудного поля и физико-механические свойства горных пород;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рассмотреть технологическую схему и средства механизации; 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рассмотреть и обосновать мероприятия по оптимизации существующей схемы транспортирования горной массы в условиях рудника «Купол»;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разработать мероприятия по охране труда и промышленной безопасности.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3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3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p33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573" name="Google Shape;573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4" name="Google Shape;574;p33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Примеры постановки цели и задач исследования во введении ВКР (ОПАТ)</a:t>
            </a:r>
            <a:endParaRPr/>
          </a:p>
        </p:txBody>
      </p:sp>
      <p:sp>
        <p:nvSpPr>
          <p:cNvPr id="577" name="Google Shape;577;p33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578" name="Google Shape;57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79" name="Google Shape;579;p33"/>
          <p:cNvSpPr txBox="1"/>
          <p:nvPr/>
        </p:nvSpPr>
        <p:spPr>
          <a:xfrm>
            <a:off x="304800" y="1295400"/>
            <a:ext cx="8458200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Тема ВКР: Организация работы автотранспорта при открытии развозочного маршрута по материалам ООО «Кристалл»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дипломного проекта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организовать процесс перевозки продукции при открытии развозочного маршрута по материалам ООО «Кристал».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достижения поставленной цели необходимо решить ряд 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определить маршрут перевозки и подвижной состав, работающий на данном маршруте;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определить показатели работы автомобиля при открытии развозочного маршрута;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определить затраты, связанные с перевозкой;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рассчитать экономические показатели работы на данном маршруте.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4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4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8" name="Google Shape;588;p34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589" name="Google Shape;589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0" name="Google Shape;590;p34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2" name="Google Shape;592;p34"/>
          <p:cNvSpPr/>
          <p:nvPr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Примеры постановки цели и задач исследования во введении ВКР (ТОА)</a:t>
            </a:r>
            <a:endParaRPr/>
          </a:p>
        </p:txBody>
      </p:sp>
      <p:sp>
        <p:nvSpPr>
          <p:cNvPr id="593" name="Google Shape;593;p34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594" name="Google Shape;594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5" name="Google Shape;595;p34"/>
          <p:cNvSpPr txBox="1"/>
          <p:nvPr/>
        </p:nvSpPr>
        <p:spPr>
          <a:xfrm>
            <a:off x="304800" y="1295400"/>
            <a:ext cx="8458200" cy="4308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Тема ВКР: Проектирование участка по ремонту гидравлических систем на предприятии ООО «Техника и комплектация»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дипломного проекта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спроектировать участок по ремонту гидравлических систем на предприятии ООО «Техника и комплектация».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достижения поставленной цели необходимо решить ряд 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проанализировать имеющееся оборудование на участке;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подобрать оборудование для участка;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исследовать периодичность ремонтов, количество проверок и ремонтов гидравлических систем, годовую трудоемкость по обслуживанию и ремонту техники;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определить экономическую эффективность внедряемого оборудования на участке;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представить мероприятия по технике безопасности на участке, охрану труда, охрану окружающей среды.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5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5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4" name="Google Shape;604;p35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605" name="Google Shape;605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6" name="Google Shape;606;p35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8" name="Google Shape;608;p35"/>
          <p:cNvSpPr/>
          <p:nvPr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Примеры постановки цели и задач исследования во введении ВКР (СЭД)</a:t>
            </a:r>
            <a:endParaRPr/>
          </a:p>
        </p:txBody>
      </p:sp>
      <p:sp>
        <p:nvSpPr>
          <p:cNvPr id="609" name="Google Shape;609;p35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610" name="Google Shape;61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11" name="Google Shape;611;p35"/>
          <p:cNvSpPr txBox="1"/>
          <p:nvPr/>
        </p:nvSpPr>
        <p:spPr>
          <a:xfrm>
            <a:off x="304800" y="1295400"/>
            <a:ext cx="845820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Тема ВКР: Технология устройства тонкого защитного слоя по технологии ТОНСИЗ на участке автомобильной дороги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дипломного проекта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разработать технологию устройства тонкого защитного слоя по технологии ТОНСИЗ на участке автомобильной дороги (Кемеровская область, трасса Новокузнецк-Ленинск-Кузнецкий).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достижения поставленной цели необходимо решить ряд 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проанализировать исходные данные с целью обоснования применения укладки тонкого защитного слоя ТОНСИЗ;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обосновать  технологический процесс укладки тонкого защитного слоя ТОНСИЗ;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выявить преимущества и недостатки при укладке тонкого защитного слоя;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представить перспективы применения технологии укладки тонкого защитного слоя на автодорогах Кузбасса.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6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6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0" name="Google Shape;620;p36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621" name="Google Shape;621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2" name="Google Shape;622;p36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4" name="Google Shape;624;p36"/>
          <p:cNvSpPr/>
          <p:nvPr/>
        </p:nvSpPr>
        <p:spPr>
          <a:xfrm>
            <a:off x="1" y="0"/>
            <a:ext cx="9143999" cy="93946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ЗАКЛЮЧЕНИЕ – САМАЯ ВАЖНАЯ ЧАСТЬ ВКР!</a:t>
            </a:r>
            <a:endParaRPr/>
          </a:p>
        </p:txBody>
      </p:sp>
      <p:sp>
        <p:nvSpPr>
          <p:cNvPr id="625" name="Google Shape;625;p36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626" name="Google Shape;626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27" name="Google Shape;627;p36"/>
          <p:cNvSpPr txBox="1"/>
          <p:nvPr/>
        </p:nvSpPr>
        <p:spPr>
          <a:xfrm>
            <a:off x="304800" y="1122304"/>
            <a:ext cx="8382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заключении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дается краткий обзор всей выпускной квалификационной работы и оценка выполнения поставленных задач, достижения цели, раскрывается значимость полученных результатов. Здесь же необходимо дать общие выводы по практической части и предложить мероприятия, повышающие эффективность деятельности анализируемого предприятия.</a:t>
            </a:r>
            <a:endParaRPr/>
          </a:p>
        </p:txBody>
      </p:sp>
      <p:pic>
        <p:nvPicPr>
          <p:cNvPr id="628" name="Google Shape;62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0189" y="3031763"/>
            <a:ext cx="44704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7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7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7" name="Google Shape;637;p37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638" name="Google Shape;638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9" name="Google Shape;639;p37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p37"/>
          <p:cNvSpPr/>
          <p:nvPr/>
        </p:nvSpPr>
        <p:spPr>
          <a:xfrm>
            <a:off x="1" y="1"/>
            <a:ext cx="9143999" cy="729194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ЗАКЛЮЧЕНИЕ – САМАЯ ВАЖНАЯ ЧАСТЬ ВКР!</a:t>
            </a:r>
            <a:endParaRPr/>
          </a:p>
        </p:txBody>
      </p:sp>
      <p:sp>
        <p:nvSpPr>
          <p:cNvPr id="642" name="Google Shape;642;p37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643" name="Google Shape;64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44" name="Google Shape;644;p37"/>
          <p:cNvSpPr txBox="1"/>
          <p:nvPr/>
        </p:nvSpPr>
        <p:spPr>
          <a:xfrm>
            <a:off x="304800" y="778916"/>
            <a:ext cx="8382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ЗАКЛЮЧЕНИИ ОБЯЗАТЕЛЬНО ДОЛЖНЫ ПРИСУТСТВОВАТЬ: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выводы, которые будут сделаны исходя из теоретической части работы;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результаты по анализу объекта исследования, которые должны соответствовать второй, то есть практической части;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рекомендации по совершенствованию объекта, рассматриваемого в ВКР.</a:t>
            </a:r>
            <a:endParaRPr/>
          </a:p>
        </p:txBody>
      </p:sp>
      <p:sp>
        <p:nvSpPr>
          <p:cNvPr id="645" name="Google Shape;645;p37"/>
          <p:cNvSpPr txBox="1"/>
          <p:nvPr/>
        </p:nvSpPr>
        <p:spPr>
          <a:xfrm>
            <a:off x="304800" y="2220429"/>
            <a:ext cx="838200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Все, обозначенные во введении, пункты должны быть затронуты и в заключении, но уже в плане полученных результатов.</a:t>
            </a:r>
            <a:endParaRPr/>
          </a:p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того, чтобы задача, как написать заключение к ВКР, была легко решаемой, можно попробовать один прием. Суть его в том, что на отдельный лист выписываются задачи, которые были указаны во введении. Далее нужно будет просто написать на них «ответы». При этом, важно не забыть указать на значимость и актуальность проведенной работы.</a:t>
            </a:r>
            <a:endParaRPr/>
          </a:p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Заключение к ВКР должно быть лаконичным и кратким, содержать только самое основное, без «воды». Если обучающиеся писали к каждому пункту небольшие выводы, их можно будет использовать, но немного перефразировав. Закончить данный раздел желательно также обобщенно. Кратким выводом общего плана, например, как предложенная вами программа может изменить в лучшую сторону ситуацию в той или иной области.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8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8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4" name="Google Shape;654;p38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655" name="Google Shape;655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6" name="Google Shape;656;p38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8" name="Google Shape;658;p38"/>
          <p:cNvSpPr/>
          <p:nvPr/>
        </p:nvSpPr>
        <p:spPr>
          <a:xfrm>
            <a:off x="1" y="0"/>
            <a:ext cx="9143999" cy="91439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ЗАКЛЮЧЕНИЕ – САМАЯ ВАЖНАЯ ЧАСТЬ ВКР!</a:t>
            </a:r>
            <a:endParaRPr/>
          </a:p>
        </p:txBody>
      </p:sp>
      <p:sp>
        <p:nvSpPr>
          <p:cNvPr id="659" name="Google Shape;659;p38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660" name="Google Shape;660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61" name="Google Shape;661;p38"/>
          <p:cNvSpPr txBox="1"/>
          <p:nvPr/>
        </p:nvSpPr>
        <p:spPr>
          <a:xfrm>
            <a:off x="381000" y="1143000"/>
            <a:ext cx="83820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НАПРИМЕР…..</a:t>
            </a:r>
            <a:endParaRPr/>
          </a:p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Целью выпускной квалификационной работы являлось совершенствование работы агрегатного участка ООО ______ г. Осинники.</a:t>
            </a:r>
            <a:endParaRPr/>
          </a:p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Технологической основой совершенствования действующего предприятия явился недостаток оборудования для проведения должного технологического процесса ремонта агрегатов и узлов грузовых автомобилей, использование скрытых резервов производства и увеличение числа подвижного состава.</a:t>
            </a:r>
            <a:endParaRPr/>
          </a:p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результате анализа было предложено модернизировать станок по обточке тормозных накладок автомобилей КамАЗ, ЗИЛ и Урал….., который наиболее эффективен в нынешней экономической ситуации и полностью удовлетворяет требованиям производства.</a:t>
            </a:r>
            <a:endParaRPr/>
          </a:p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…..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9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9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0" name="Google Shape;670;p39"/>
          <p:cNvGrpSpPr/>
          <p:nvPr/>
        </p:nvGrpSpPr>
        <p:grpSpPr>
          <a:xfrm>
            <a:off x="228598" y="669563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671" name="Google Shape;671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2" name="Google Shape;672;p39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4" name="Google Shape;674;p39"/>
          <p:cNvSpPr/>
          <p:nvPr/>
        </p:nvSpPr>
        <p:spPr>
          <a:xfrm>
            <a:off x="1" y="1"/>
            <a:ext cx="9143999" cy="729194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ПРИЛОЖЕНИЯ к ВКР</a:t>
            </a:r>
            <a:endParaRPr/>
          </a:p>
        </p:txBody>
      </p:sp>
      <p:sp>
        <p:nvSpPr>
          <p:cNvPr id="675" name="Google Shape;675;p39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676" name="Google Shape;676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77" name="Google Shape;677;p39"/>
          <p:cNvSpPr txBox="1"/>
          <p:nvPr/>
        </p:nvSpPr>
        <p:spPr>
          <a:xfrm>
            <a:off x="381000" y="1143000"/>
            <a:ext cx="82296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Приложения включают исследовательские материалы, анкеты, таблицы, графики, рисунки, иллюстрации, тесты и другие материалы.</a:t>
            </a:r>
            <a:endParaRPr/>
          </a:p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Каждое приложение начинается с новой страницы.</a:t>
            </a:r>
            <a:endParaRPr/>
          </a:p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Приложения обозначают заглавными буквами русского алфавита, начиная с А.</a:t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3619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Объем приложений не ограничен и не включается в обязательное количество страниц ВКР.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40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40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40"/>
          <p:cNvSpPr/>
          <p:nvPr/>
        </p:nvSpPr>
        <p:spPr>
          <a:xfrm>
            <a:off x="554181" y="0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40"/>
          <p:cNvSpPr/>
          <p:nvPr/>
        </p:nvSpPr>
        <p:spPr>
          <a:xfrm>
            <a:off x="152400" y="-1"/>
            <a:ext cx="8996150" cy="1066801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Нормоконтроль ВКР - завершающий этап оформления ВКР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40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688" name="Google Shape;688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89" name="Google Shape;689;p40"/>
          <p:cNvSpPr txBox="1"/>
          <p:nvPr/>
        </p:nvSpPr>
        <p:spPr>
          <a:xfrm>
            <a:off x="609600" y="1066800"/>
            <a:ext cx="8167154" cy="47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Обучающийся должен представить выполненную ВКР на нормоконтроль не позднее, чем за </a:t>
            </a:r>
            <a:r>
              <a:rPr b="1" i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 календарных дней </a:t>
            </a:r>
            <a:r>
              <a:rPr b="1"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 установленной даты ГИА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ВКР предъявляется на нормоконтроль до передачи на рассмотрение рецензенту и заместителю директора по учебно-методической и научной работе;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работы, предъявленные на нормоконтроль, должны быть подписаны обучающимся и руководителем ВКР;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лицо, осуществляющее нормоконтроль, несет ответственность за соблюдение требований СТО 01-2021;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выявленные при нормоконтроле ошибки и отступления от требований в проверенных работах должны быть исправлены обучающимися;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 выявлении незначительных отступлений от требований СТО 01-2021 лицо, осуществляющее нормоконтроль, указывает  замечания в отзыве на ВКР.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5"/>
          <p:cNvGrpSpPr/>
          <p:nvPr/>
        </p:nvGrpSpPr>
        <p:grpSpPr>
          <a:xfrm>
            <a:off x="304798" y="533400"/>
            <a:ext cx="8534400" cy="5791200"/>
            <a:chOff x="686064" y="152401"/>
            <a:chExt cx="7620000" cy="5791200"/>
          </a:xfrm>
        </p:grpSpPr>
        <p:pic>
          <p:nvPicPr>
            <p:cNvPr descr="C:\Users\Tom\Documents\My Dropbox\!temp\page-curls\page-curl v5.png" id="144" name="Google Shape;14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5"/>
            <p:cNvSpPr/>
            <p:nvPr/>
          </p:nvSpPr>
          <p:spPr>
            <a:xfrm>
              <a:off x="686064" y="152401"/>
              <a:ext cx="5334132" cy="5791200"/>
            </a:xfrm>
            <a:prstGeom prst="roundRect">
              <a:avLst>
                <a:gd fmla="val 259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971932" y="189932"/>
              <a:ext cx="5334132" cy="4153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5"/>
          <p:cNvSpPr/>
          <p:nvPr/>
        </p:nvSpPr>
        <p:spPr>
          <a:xfrm>
            <a:off x="1" y="0"/>
            <a:ext cx="9143999" cy="97070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Формы проведения ГИА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>
            <p:ph idx="10" type="dt"/>
          </p:nvPr>
        </p:nvSpPr>
        <p:spPr>
          <a:xfrm>
            <a:off x="81114" y="64361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49" name="Google Shape;14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381000" y="1066800"/>
            <a:ext cx="8458200" cy="1186283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1" i="1" lang="ru-RU" sz="18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ГИА </a:t>
            </a: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– определение соответствия результатов освоения студентами образовательных программ СПО соответствующим требованиям ФГОС с последующей выдачей документа государственного образца об уровне образования и квалификации (диплома)</a:t>
            </a:r>
            <a:endParaRPr/>
          </a:p>
        </p:txBody>
      </p:sp>
      <p:cxnSp>
        <p:nvCxnSpPr>
          <p:cNvPr id="151" name="Google Shape;151;p5"/>
          <p:cNvCxnSpPr>
            <a:endCxn id="152" idx="0"/>
          </p:cNvCxnSpPr>
          <p:nvPr/>
        </p:nvCxnSpPr>
        <p:spPr>
          <a:xfrm>
            <a:off x="457200" y="3113881"/>
            <a:ext cx="0" cy="5334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2" name="Google Shape;152;p5"/>
          <p:cNvSpPr txBox="1"/>
          <p:nvPr/>
        </p:nvSpPr>
        <p:spPr>
          <a:xfrm rot="-5400000">
            <a:off x="-173037" y="3449638"/>
            <a:ext cx="1655762" cy="395287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Формы ГИА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1185810" y="2372253"/>
            <a:ext cx="2660811" cy="917732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" spcFirstLastPara="1" rIns="180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Государственный(ые) экзамен(ы), в том числе в виде демонстрационного экзамена</a:t>
            </a: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1174237" y="3518586"/>
            <a:ext cx="2672385" cy="956575"/>
          </a:xfrm>
          <a:prstGeom prst="rect">
            <a:avLst/>
          </a:prstGeom>
          <a:solidFill>
            <a:srgbClr val="DAEEF3"/>
          </a:solidFill>
          <a:ln cap="flat" cmpd="sng" w="190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" spcFirstLastPara="1" rIns="1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Защита выпускной квалификационной работы (далее - ВКР)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4388102" y="3200400"/>
            <a:ext cx="4374896" cy="1274761"/>
          </a:xfrm>
          <a:prstGeom prst="rect">
            <a:avLst/>
          </a:prstGeom>
          <a:solidFill>
            <a:srgbClr val="DAEEF3"/>
          </a:solidFill>
          <a:ln cap="flat" cmpd="sng" w="190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способствует систематизации и закреплению знаний, умений выпускника и овладению общими и профессиональными компетенциями, установленными ФГОС СПО по специальностям, а также выяснению уровня подготовки выпускника к самостоятельной работе</a:t>
            </a:r>
            <a:endParaRPr b="1" i="0" sz="13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5"/>
          <p:cNvCxnSpPr/>
          <p:nvPr/>
        </p:nvCxnSpPr>
        <p:spPr>
          <a:xfrm>
            <a:off x="852487" y="2958619"/>
            <a:ext cx="333324" cy="10183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638" y="3845167"/>
            <a:ext cx="506012" cy="33530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/>
        </p:nvSpPr>
        <p:spPr>
          <a:xfrm>
            <a:off x="457200" y="4573841"/>
            <a:ext cx="8305797" cy="311150"/>
          </a:xfrm>
          <a:prstGeom prst="rect">
            <a:avLst/>
          </a:prstGeom>
          <a:solidFill>
            <a:srgbClr val="A5A5A5"/>
          </a:solidFill>
          <a:ln cap="flat" cmpd="sng" w="2857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Виды ВКР</a:t>
            </a:r>
            <a:endParaRPr b="1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5"/>
          <p:cNvCxnSpPr>
            <a:stCxn id="154" idx="3"/>
            <a:endCxn id="155" idx="1"/>
          </p:cNvCxnSpPr>
          <p:nvPr/>
        </p:nvCxnSpPr>
        <p:spPr>
          <a:xfrm flipH="1" rot="10800000">
            <a:off x="3846622" y="3837873"/>
            <a:ext cx="541500" cy="159000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0" name="Google Shape;160;p5"/>
          <p:cNvSpPr txBox="1"/>
          <p:nvPr/>
        </p:nvSpPr>
        <p:spPr>
          <a:xfrm>
            <a:off x="457200" y="4953000"/>
            <a:ext cx="4038600" cy="1371599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Дипломная работа (дипломный проект) и (или) демонстрационный экзамен - </a:t>
            </a:r>
            <a:r>
              <a:rPr b="0" i="0" lang="ru-RU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выпускников, осваивающих программы подготовки специалистов среднего звена</a:t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4572000" y="4953000"/>
            <a:ext cx="4210408" cy="1371600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Выпускная практическая квалификационная работа и письменная экзаменационная работа либо демонстрационный экзамен </a:t>
            </a:r>
            <a:r>
              <a:rPr b="0" i="0" lang="ru-RU" sz="1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для выпускников, осваивающих программы подготовки квалифицированных рабочих, служащих</a:t>
            </a:r>
            <a:endParaRPr b="0" i="0" sz="15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41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41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41"/>
          <p:cNvSpPr/>
          <p:nvPr/>
        </p:nvSpPr>
        <p:spPr>
          <a:xfrm>
            <a:off x="554181" y="0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41"/>
          <p:cNvSpPr/>
          <p:nvPr/>
        </p:nvSpPr>
        <p:spPr>
          <a:xfrm>
            <a:off x="152400" y="-1"/>
            <a:ext cx="8996150" cy="1066801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Проверка ВКР с помощью системы «АНТИПЛАГИАТ»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41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700" name="Google Shape;700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01" name="Google Shape;701;p41"/>
          <p:cNvSpPr txBox="1"/>
          <p:nvPr/>
        </p:nvSpPr>
        <p:spPr>
          <a:xfrm>
            <a:off x="685800" y="1219200"/>
            <a:ext cx="81534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целях осуществления контроля за степенью самостоятельного выполнения ВКР обучающимися в Колледже используется система «Антиплагиат», позволяющая выявить степень заимствования информации в работе. Система «Антиплагиат» позволяет осуществлять проверку текстов ВКР.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общая координация и сопровождение деятельности по проверке ВКР осуществляется заместителем директора по учебно-производственной работе;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1 этап 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– САМОСТОЯТЕЛЬНАЯ проверка ВКР в системе «Антиплагиат» обучающимися (</a:t>
            </a:r>
            <a:r>
              <a:rPr b="1" lang="ru-RU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https://www.antiplagiat.ru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- </a:t>
            </a: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 позднее, чем за неделю до даты проведения ГИА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название загружаемого файла должно включать: Фамилию И.О. _Группа (например: Иванов И.И._СП-19) – оригинальность не менее 31%; </a:t>
            </a:r>
            <a:endParaRPr/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в случае если процент оригинальности проверенного текста менее 31%, автор ВКР принимает меры по устранению обнаруженных некорректных заимствований;</a:t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42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42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42"/>
          <p:cNvSpPr/>
          <p:nvPr/>
        </p:nvSpPr>
        <p:spPr>
          <a:xfrm>
            <a:off x="554181" y="0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42"/>
          <p:cNvSpPr/>
          <p:nvPr/>
        </p:nvSpPr>
        <p:spPr>
          <a:xfrm>
            <a:off x="152400" y="-1"/>
            <a:ext cx="8996150" cy="1066801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Проверка ВКР с помощью системы «АНТИПЛАГИАТ»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42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712" name="Google Shape;712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13" name="Google Shape;713;p42"/>
          <p:cNvSpPr txBox="1"/>
          <p:nvPr/>
        </p:nvSpPr>
        <p:spPr>
          <a:xfrm>
            <a:off x="609600" y="1371600"/>
            <a:ext cx="8305800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 этап 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проверка ВКР в системе «Антиплагиат» в ГБПОУ НГТК им. В.Ф. Кузнецова - обучающийся должен предоставить ВКР, записанную на электронном носителе (диске или флэш-накопителе), в библиотеку колледжа для проверки на плагиат </a:t>
            </a: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 позднее чем за 5 календарных дней до установленной даты ГИА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ВКР на проверку принимается в формате word, pdf.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После окончания проверки обучающемуся предоставляется распечатанная и подписанная справка о результатах проверки</a:t>
            </a:r>
            <a:r>
              <a:rPr b="1"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НАПОМИНАЕМ!!!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Руководитель ВКР несет ответственность за завершенность выполненной ВКР (в том числе и за оригинальность текста пояснительной записки), что подтверждается отзывом и подписью руководителя на титульном листе.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43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43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43"/>
          <p:cNvSpPr/>
          <p:nvPr/>
        </p:nvSpPr>
        <p:spPr>
          <a:xfrm>
            <a:off x="381000" y="-15089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43"/>
          <p:cNvSpPr/>
          <p:nvPr/>
        </p:nvSpPr>
        <p:spPr>
          <a:xfrm>
            <a:off x="152400" y="-1"/>
            <a:ext cx="8996150" cy="1066801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ОТЗЫВ РУКОВОДИТЕЛЯ НА ВКР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43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724" name="Google Shape;724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25" name="Google Shape;725;p43"/>
          <p:cNvSpPr txBox="1"/>
          <p:nvPr/>
        </p:nvSpPr>
        <p:spPr>
          <a:xfrm>
            <a:off x="457200" y="1143000"/>
            <a:ext cx="8305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Отзыв руководителя ВКР считается решающим звеном в общем пакете документов, необходимом для защиты.</a:t>
            </a:r>
            <a:endParaRPr b="1" sz="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43"/>
          <p:cNvSpPr txBox="1"/>
          <p:nvPr/>
        </p:nvSpPr>
        <p:spPr>
          <a:xfrm>
            <a:off x="6172200" y="1905000"/>
            <a:ext cx="24384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Структура отзыва на ВКР включает в себя краткий вывод в целом по работе, оценку актуальности темы, краткое описание направленности исследования, после чего следует оценка содержательной части диплома. Отзыв на диплом должен завершаться кратким выводом.</a:t>
            </a:r>
            <a:endParaRPr/>
          </a:p>
        </p:txBody>
      </p:sp>
      <p:pic>
        <p:nvPicPr>
          <p:cNvPr id="727" name="Google Shape;727;p43"/>
          <p:cNvPicPr preferRelativeResize="0"/>
          <p:nvPr/>
        </p:nvPicPr>
        <p:blipFill rotWithShape="1">
          <a:blip r:embed="rId3">
            <a:alphaModFix/>
          </a:blip>
          <a:srcRect b="15221" l="30849" r="30099" t="12793"/>
          <a:stretch/>
        </p:blipFill>
        <p:spPr>
          <a:xfrm>
            <a:off x="533400" y="2057400"/>
            <a:ext cx="2697933" cy="2797521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8" name="Google Shape;728;p43"/>
          <p:cNvPicPr preferRelativeResize="0"/>
          <p:nvPr/>
        </p:nvPicPr>
        <p:blipFill rotWithShape="1">
          <a:blip r:embed="rId4">
            <a:alphaModFix/>
          </a:blip>
          <a:srcRect b="17378" l="31933" r="30080" t="17069"/>
          <a:stretch/>
        </p:blipFill>
        <p:spPr>
          <a:xfrm>
            <a:off x="3124200" y="3429000"/>
            <a:ext cx="2904514" cy="2819400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44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44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44"/>
          <p:cNvSpPr/>
          <p:nvPr/>
        </p:nvSpPr>
        <p:spPr>
          <a:xfrm>
            <a:off x="381000" y="-15089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44"/>
          <p:cNvSpPr/>
          <p:nvPr/>
        </p:nvSpPr>
        <p:spPr>
          <a:xfrm>
            <a:off x="152400" y="-1"/>
            <a:ext cx="8996150" cy="1066801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Рецензирование выпускных квалификационных работ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44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739" name="Google Shape;739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0" name="Google Shape;740;p44"/>
          <p:cNvSpPr txBox="1"/>
          <p:nvPr/>
        </p:nvSpPr>
        <p:spPr>
          <a:xfrm>
            <a:off x="457200" y="1066800"/>
            <a:ext cx="83058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ВКР подлежат обязательному рецензированию. Рецензент по отношению к ВКР выступает в роли стороннего эксперта. Рецензирование ВКР проводится с целью обеспечения объективности оценки труда выпускника</a:t>
            </a:r>
            <a:endParaRPr b="1" sz="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1" name="Google Shape;741;p44"/>
          <p:cNvPicPr preferRelativeResize="0"/>
          <p:nvPr/>
        </p:nvPicPr>
        <p:blipFill rotWithShape="1">
          <a:blip r:embed="rId3">
            <a:alphaModFix/>
          </a:blip>
          <a:srcRect b="18886" l="29587" r="29980" t="9530"/>
          <a:stretch/>
        </p:blipFill>
        <p:spPr>
          <a:xfrm>
            <a:off x="381000" y="2362200"/>
            <a:ext cx="2678065" cy="2667000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2" name="Google Shape;742;p44"/>
          <p:cNvPicPr preferRelativeResize="0"/>
          <p:nvPr/>
        </p:nvPicPr>
        <p:blipFill rotWithShape="1">
          <a:blip r:embed="rId4">
            <a:alphaModFix/>
          </a:blip>
          <a:srcRect b="8161" l="32172" r="30459" t="15624"/>
          <a:stretch/>
        </p:blipFill>
        <p:spPr>
          <a:xfrm>
            <a:off x="3200400" y="3200400"/>
            <a:ext cx="2667000" cy="3059685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3" name="Google Shape;743;p44"/>
          <p:cNvSpPr txBox="1"/>
          <p:nvPr/>
        </p:nvSpPr>
        <p:spPr>
          <a:xfrm>
            <a:off x="6019800" y="2590800"/>
            <a:ext cx="24384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Рецензенты ВКР определяются не позднее, чем за </a:t>
            </a: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месяц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до защиты.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Содержание рецензии доводится до сведения обучающегося не позднее, чем за </a:t>
            </a: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день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до защиты ВКР.</a:t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45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45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45"/>
          <p:cNvSpPr/>
          <p:nvPr/>
        </p:nvSpPr>
        <p:spPr>
          <a:xfrm>
            <a:off x="381000" y="-15089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45"/>
          <p:cNvSpPr/>
          <p:nvPr/>
        </p:nvSpPr>
        <p:spPr>
          <a:xfrm>
            <a:off x="152400" y="-1"/>
            <a:ext cx="8996150" cy="1066801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Рецензирование выпускных квалификационных работ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45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754" name="Google Shape;75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55" name="Google Shape;755;p45"/>
          <p:cNvSpPr txBox="1"/>
          <p:nvPr/>
        </p:nvSpPr>
        <p:spPr>
          <a:xfrm>
            <a:off x="457200" y="1219200"/>
            <a:ext cx="83058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33400" lvl="0" marL="5334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Рецензия должна   включать: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заключение о соответствии ВКР заявленной теме и заданию на нее;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оценку качества выполнения каждого раздела ВКР;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оценку степени разработки поставленных вопросов и практической значимости работы;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общую оценку качества выполнения ВКР.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5334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Внесение изменений в ВКР после получения рецензии не допускается.</a:t>
            </a:r>
            <a:endParaRPr/>
          </a:p>
          <a:p>
            <a:pPr indent="-533400" lvl="0" marL="5334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Оформленная рецензия, подписанная рецензентом (с указанием занимаемой должности и печати предприятия, на котором работает рецензент) должна быть приложена к ВКР.</a:t>
            </a:r>
            <a:endParaRPr/>
          </a:p>
          <a:p>
            <a:pPr indent="5334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46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46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46"/>
          <p:cNvSpPr/>
          <p:nvPr/>
        </p:nvSpPr>
        <p:spPr>
          <a:xfrm>
            <a:off x="381000" y="-15089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46"/>
          <p:cNvSpPr/>
          <p:nvPr/>
        </p:nvSpPr>
        <p:spPr>
          <a:xfrm>
            <a:off x="152400" y="-1"/>
            <a:ext cx="8996150" cy="1066801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ОЦЕНКА ЗАЩИТЫ ВКР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46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766" name="Google Shape;766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67" name="Google Shape;767;p46"/>
          <p:cNvPicPr preferRelativeResize="0"/>
          <p:nvPr/>
        </p:nvPicPr>
        <p:blipFill rotWithShape="1">
          <a:blip r:embed="rId3">
            <a:alphaModFix/>
          </a:blip>
          <a:srcRect b="20662" l="23528" r="21553" t="19587"/>
          <a:stretch/>
        </p:blipFill>
        <p:spPr>
          <a:xfrm>
            <a:off x="685800" y="1295400"/>
            <a:ext cx="7620000" cy="4663384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47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47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47"/>
          <p:cNvSpPr/>
          <p:nvPr/>
        </p:nvSpPr>
        <p:spPr>
          <a:xfrm>
            <a:off x="381000" y="-15089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47"/>
          <p:cNvSpPr/>
          <p:nvPr/>
        </p:nvSpPr>
        <p:spPr>
          <a:xfrm>
            <a:off x="152400" y="-1"/>
            <a:ext cx="8996150" cy="1066801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ОЦЕНКА ЗАЩИТЫ ВКР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47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778" name="Google Shape;778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779" name="Google Shape;779;p47"/>
          <p:cNvGraphicFramePr/>
          <p:nvPr/>
        </p:nvGraphicFramePr>
        <p:xfrm>
          <a:off x="457200" y="1219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{870FC642-5BAC-46A1-AD28-C2E71A3262B4}</a:tableStyleId>
              </a:tblPr>
              <a:tblGrid>
                <a:gridCol w="6858000"/>
                <a:gridCol w="1371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Показатели оценки результата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Оценка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выступление обучающегося на защите структурировано, раскрыты причины выбора и актуальность темы;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представлены цель и задачи работы, каждая часть работы завершена логически обоснованным выводом (результатом);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приведенный пример (ситуация) из практики позволяет проверить выводы, сделанные по результатам теоретического анализа, и выводы по результатам анализа приведенной ситуации согласуются с теоретическими выводами, подтверждают их;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 заключительной части доклада обучающегося показаны перспективы и задачи дальнейшего исследования данной темы, освещены вопросы дальнейшего применения и внедрения результатов исследования в практику;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длительность выступления соответствует регламенту;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ответы на вопросы членов государственной экзаменационной комиссии логичны, раскрывают сущность вопроса, подкрепляются положениями источников и нормативно-правовых актов, выводами и расчетами из выпускной квалификационной работы, показывают самостоятельность и глубину изучения проблемы обучающимся.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отлично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48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48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48"/>
          <p:cNvSpPr/>
          <p:nvPr/>
        </p:nvSpPr>
        <p:spPr>
          <a:xfrm>
            <a:off x="381000" y="-15089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8"/>
          <p:cNvSpPr/>
          <p:nvPr/>
        </p:nvSpPr>
        <p:spPr>
          <a:xfrm>
            <a:off x="152400" y="-1"/>
            <a:ext cx="8996150" cy="1066801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ОЦЕНКА ЗАЩИТЫ ВКР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8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790" name="Google Shape;790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791" name="Google Shape;791;p48"/>
          <p:cNvGraphicFramePr/>
          <p:nvPr/>
        </p:nvGraphicFramePr>
        <p:xfrm>
          <a:off x="457200" y="1143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{870FC642-5BAC-46A1-AD28-C2E71A3262B4}</a:tableStyleId>
              </a:tblPr>
              <a:tblGrid>
                <a:gridCol w="6934200"/>
                <a:gridCol w="1295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Показатели оценки результата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Оценка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выступление на защите ВКР структурировано, допускаются одна-две неточности при раскрытии причин выбора и актуальности темы; 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 четко изложены цели и задачи работы, допускается погрешность в логике выведения одного из наиболее значимых выводов, которая устраняется в ходе дополнительных уточняющихся вопросов; 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приведенный пример (ситуация) из практики содержит некоторые неточности, что затрудняет проверить выводы, сделанные по результатам теоретического анализа, и выводы по результатам анализа приведенной ситуации не вполне согласуются с теоретическими выводами, подтверждая их частично;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 заключительной части доклада недостаточно отражены перспективы и задачи дальнейшего исследования данной темы, вопросы дальнейшего применения и внедрения результатов исследования в практику;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длительность выступления студента соответствует регламенту;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 ответах на вопросы членов ГЭК допущено нарушение логики, но, в целом, раскрыта сущность вопроса, тезисы выступающего подкрепляются положениями нормативно-правовых актов, выводами и расчетами из выпускной квалификационной работы, показывают самостоятельность и глубину изучения проблемы обучающимся.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хорошо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9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9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9"/>
          <p:cNvSpPr/>
          <p:nvPr/>
        </p:nvSpPr>
        <p:spPr>
          <a:xfrm>
            <a:off x="381000" y="-15089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49"/>
          <p:cNvSpPr/>
          <p:nvPr/>
        </p:nvSpPr>
        <p:spPr>
          <a:xfrm>
            <a:off x="152400" y="-1"/>
            <a:ext cx="8996150" cy="838201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ОЦЕНКА ЗАЩИТЫ ВКР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49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802" name="Google Shape;802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803" name="Google Shape;803;p49"/>
          <p:cNvGraphicFramePr/>
          <p:nvPr/>
        </p:nvGraphicFramePr>
        <p:xfrm>
          <a:off x="381000" y="838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{870FC642-5BAC-46A1-AD28-C2E71A3262B4}</a:tableStyleId>
              </a:tblPr>
              <a:tblGrid>
                <a:gridCol w="7467600"/>
                <a:gridCol w="914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Показатели оценки результата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Оценка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выступление на защите ВКР структурировано, допускаются неточности при раскрытии причин выбора и актуальности темы; 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допускаются ошибки при раскрытии целей и задач работы, допущена грубая погрешность в логике выведения одного из наиболее значимых выводов, которая при указании на нее, устраняется с трудом;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приведенный пример (ситуация) из практики содержит неточности или ошибки, что затрудняет проверить выводы, сделанные по результатам теоретического анализа, и выводы по результатам анализа приведенной ситуации поверхностны, непоследовательно изложены, необоснованные и не согласуются с теоретическими выводами;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 заключительной части доклада недостаточно отражены перспективы и задачи дальнейшего исследования данной темы, вопросы дальнейшего применения и внедрения результатов исследования в практику;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длительность выступления превышает регламент;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ответы на вопросы членов ГЭК не раскрывают до конца сущности вопроса, слабо подкрепляются положениями источников и нормативно-правовых актов, выводами и расчетами из ВКР, показывают недостаточную самостоятельность и глубину изучения проблемы студентом;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 процессе защиты выпускной квалификационной работы студент продемонстрировал понимание содержания ошибок, допущенных им при ее выполнении.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удовлетворительно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50"/>
          <p:cNvSpPr/>
          <p:nvPr/>
        </p:nvSpPr>
        <p:spPr>
          <a:xfrm rot="10800000">
            <a:off x="152400" y="0"/>
            <a:ext cx="8839200" cy="6136944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50"/>
          <p:cNvSpPr/>
          <p:nvPr/>
        </p:nvSpPr>
        <p:spPr>
          <a:xfrm rot="10800000">
            <a:off x="381000" y="802944"/>
            <a:ext cx="8382000" cy="57150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50"/>
          <p:cNvSpPr/>
          <p:nvPr/>
        </p:nvSpPr>
        <p:spPr>
          <a:xfrm>
            <a:off x="381000" y="-15089"/>
            <a:ext cx="8377450" cy="6404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51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50"/>
          <p:cNvSpPr/>
          <p:nvPr/>
        </p:nvSpPr>
        <p:spPr>
          <a:xfrm>
            <a:off x="152400" y="-1"/>
            <a:ext cx="8996150" cy="914401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ОЦЕНКА ЗАЩИТЫ ВКР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50"/>
          <p:cNvSpPr txBox="1"/>
          <p:nvPr>
            <p:ph idx="10" type="dt"/>
          </p:nvPr>
        </p:nvSpPr>
        <p:spPr>
          <a:xfrm>
            <a:off x="76200" y="640467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814" name="Google Shape;814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815" name="Google Shape;815;p50"/>
          <p:cNvGraphicFramePr/>
          <p:nvPr/>
        </p:nvGraphicFramePr>
        <p:xfrm>
          <a:off x="381000" y="990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{870FC642-5BAC-46A1-AD28-C2E71A3262B4}</a:tableStyleId>
              </a:tblPr>
              <a:tblGrid>
                <a:gridCol w="7391400"/>
                <a:gridCol w="990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Показатели оценки результата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Оценка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выступление на защите не структурировано, недостаточно раскрываются причины выбора и актуальность темы;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допускаются грубые ошибки при раскрытии актуальности цели и задачи работы, допускаются грубые погрешности в логике выведения нескольких из наиболее значимых выводов, которые, при указании на них, не устраняются; 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 приведен пример (ситуация) из практики, либо приведенный пример не позволяет проверить выводы, сделанные по результатам теоретического анализа, и выводы по результатам анализа приведенной ситуации не согласуются с теоретическими выводами, либо отсутствуют;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 заключительной части доклада не отражаются перспективы и задачи дальнейшего исследования данной темы, вопросы дальнейшего применения и внедрения результатов исследования в практику;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длительность выступления значительно превышает регламент;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ответы на вопросы членов государственной экзаменационной комиссии не раскрывают сущности вопроса, не подкрепляются положениями нормативно-правовых актов, выводами и расчетами из ВКР, показывают отсутствие самостоятельности и глубины изучения проблемы студентом;</a:t>
                      </a:r>
                      <a:endParaRPr/>
                    </a:p>
                    <a:p>
                      <a:pPr indent="36195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 процессе защиты выпускной квалификационной работы демонстрирует непонимание содержания ошибок, допущенных им при ее выполнении.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неудовлетворительно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 rot="10800000">
            <a:off x="152400" y="0"/>
            <a:ext cx="88392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 rot="10800000">
            <a:off x="533399" y="0"/>
            <a:ext cx="8077200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 rot="1316973">
            <a:off x="2130035" y="1011025"/>
            <a:ext cx="1532373" cy="685800"/>
          </a:xfrm>
          <a:prstGeom prst="rect">
            <a:avLst/>
          </a:prstGeom>
          <a:solidFill>
            <a:srgbClr val="3707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6"/>
          <p:cNvGrpSpPr/>
          <p:nvPr/>
        </p:nvGrpSpPr>
        <p:grpSpPr>
          <a:xfrm>
            <a:off x="1143000" y="261558"/>
            <a:ext cx="7315199" cy="5910641"/>
            <a:chOff x="3733800" y="152401"/>
            <a:chExt cx="4572264" cy="5791200"/>
          </a:xfrm>
        </p:grpSpPr>
        <p:pic>
          <p:nvPicPr>
            <p:cNvPr descr="C:\Users\Tom\Documents\My Dropbox\!temp\page-curls\page-curl v5.png" id="171" name="Google Shape;17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6"/>
            <p:cNvSpPr/>
            <p:nvPr/>
          </p:nvSpPr>
          <p:spPr>
            <a:xfrm>
              <a:off x="3733800" y="152401"/>
              <a:ext cx="4572264" cy="35813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6"/>
          <p:cNvSpPr/>
          <p:nvPr/>
        </p:nvSpPr>
        <p:spPr>
          <a:xfrm rot="10800000">
            <a:off x="1458424" y="261557"/>
            <a:ext cx="7609375" cy="2763342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 rot="10800000">
            <a:off x="73738" y="261557"/>
            <a:ext cx="2882043" cy="2763342"/>
          </a:xfrm>
          <a:prstGeom prst="notchedRightArrow">
            <a:avLst>
              <a:gd fmla="val 100000" name="adj1"/>
              <a:gd fmla="val 0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550604" y="294144"/>
            <a:ext cx="7430599" cy="2677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Порядок, форма и сроки проведения ГИА устанавливаются ПОО в соответствии с нормативно- правовыми документами, локальным актом ПОО «Положение о выпускной квалификационной работе», учебным планом по профессии/специальности и программой ГИА, разрабатываемой ПОО</a:t>
            </a:r>
            <a:endParaRPr/>
          </a:p>
        </p:txBody>
      </p:sp>
      <p:sp>
        <p:nvSpPr>
          <p:cNvPr id="176" name="Google Shape;176;p6"/>
          <p:cNvSpPr txBox="1"/>
          <p:nvPr>
            <p:ph idx="10" type="dt"/>
          </p:nvPr>
        </p:nvSpPr>
        <p:spPr>
          <a:xfrm>
            <a:off x="152398" y="639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77" name="Google Shape;17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1143000" y="3124200"/>
            <a:ext cx="7086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Положение о выпускной квалификационной работе выпускников ГБПОУ НГТК им. В.Ф. Кузнецова (принято на Совете колледжа 27.04.2021 г. (пр. №3), утв. директором колледжа), размещено на официальном сайте ГБПОУ НГТК им. В.Ф. Кузнецова. </a:t>
            </a:r>
            <a:endParaRPr/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4">
            <a:alphaModFix/>
          </a:blip>
          <a:srcRect b="25404" l="31389" r="30333" t="17080"/>
          <a:stretch/>
        </p:blipFill>
        <p:spPr>
          <a:xfrm>
            <a:off x="1066800" y="4343400"/>
            <a:ext cx="2438400" cy="2061029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6"/>
          <p:cNvSpPr/>
          <p:nvPr/>
        </p:nvSpPr>
        <p:spPr>
          <a:xfrm>
            <a:off x="3657600" y="502920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https://drive.google.com/file/d/1XZGsTkOEIM-tXYPzhyXxBBRqTaZqsIhb/view</a:t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6"/>
          <p:cNvCxnSpPr/>
          <p:nvPr/>
        </p:nvCxnSpPr>
        <p:spPr>
          <a:xfrm>
            <a:off x="4724400" y="4343400"/>
            <a:ext cx="0" cy="6858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2" name="Google Shape;182;p6"/>
          <p:cNvSpPr txBox="1"/>
          <p:nvPr/>
        </p:nvSpPr>
        <p:spPr>
          <a:xfrm>
            <a:off x="5105400" y="4495800"/>
            <a:ext cx="30055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ссылка на Положение о ВКР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51"/>
          <p:cNvSpPr/>
          <p:nvPr/>
        </p:nvSpPr>
        <p:spPr>
          <a:xfrm rot="10800000">
            <a:off x="152400" y="0"/>
            <a:ext cx="88392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51"/>
          <p:cNvSpPr/>
          <p:nvPr/>
        </p:nvSpPr>
        <p:spPr>
          <a:xfrm rot="10800000">
            <a:off x="533399" y="0"/>
            <a:ext cx="8077200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51"/>
          <p:cNvSpPr/>
          <p:nvPr/>
        </p:nvSpPr>
        <p:spPr>
          <a:xfrm rot="1316973">
            <a:off x="1063235" y="1011025"/>
            <a:ext cx="1532373" cy="685800"/>
          </a:xfrm>
          <a:prstGeom prst="rect">
            <a:avLst/>
          </a:prstGeom>
          <a:solidFill>
            <a:srgbClr val="3707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4" name="Google Shape;824;p51"/>
          <p:cNvGrpSpPr/>
          <p:nvPr/>
        </p:nvGrpSpPr>
        <p:grpSpPr>
          <a:xfrm>
            <a:off x="1296643" y="381000"/>
            <a:ext cx="4572264" cy="5791200"/>
            <a:chOff x="3733800" y="152401"/>
            <a:chExt cx="4572264" cy="5791200"/>
          </a:xfrm>
        </p:grpSpPr>
        <p:pic>
          <p:nvPicPr>
            <p:cNvPr descr="C:\Users\Tom\Documents\My Dropbox\!temp\page-curls\page-curl v5.png" id="825" name="Google Shape;825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6" name="Google Shape;826;p51"/>
            <p:cNvSpPr/>
            <p:nvPr/>
          </p:nvSpPr>
          <p:spPr>
            <a:xfrm>
              <a:off x="3733800" y="152401"/>
              <a:ext cx="4572264" cy="35813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7" name="Google Shape;827;p51"/>
          <p:cNvSpPr/>
          <p:nvPr/>
        </p:nvSpPr>
        <p:spPr>
          <a:xfrm rot="10800000">
            <a:off x="1296642" y="685800"/>
            <a:ext cx="4061504" cy="6858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51"/>
          <p:cNvSpPr/>
          <p:nvPr/>
        </p:nvSpPr>
        <p:spPr>
          <a:xfrm rot="10800000">
            <a:off x="991843" y="685800"/>
            <a:ext cx="2208662" cy="685800"/>
          </a:xfrm>
          <a:prstGeom prst="notchedRightArrow">
            <a:avLst>
              <a:gd fmla="val 100000" name="adj1"/>
              <a:gd fmla="val 0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9" name="Google Shape;82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3733800"/>
            <a:ext cx="3002003" cy="3002003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51"/>
          <p:cNvSpPr/>
          <p:nvPr/>
        </p:nvSpPr>
        <p:spPr>
          <a:xfrm>
            <a:off x="763027" y="1636941"/>
            <a:ext cx="540814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ВСЕМ ЖЕЛАЕМ ОТЛИЧНОЙ ПОДГОТОВКИ И ЗАЩИТЫ ВКР!!</a:t>
            </a:r>
            <a:endParaRPr/>
          </a:p>
        </p:txBody>
      </p:sp>
      <p:sp>
        <p:nvSpPr>
          <p:cNvPr id="831" name="Google Shape;831;p51"/>
          <p:cNvSpPr txBox="1"/>
          <p:nvPr>
            <p:ph idx="10" type="dt"/>
          </p:nvPr>
        </p:nvSpPr>
        <p:spPr>
          <a:xfrm>
            <a:off x="186811" y="636331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832" name="Google Shape;832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 rot="10800000">
            <a:off x="152400" y="0"/>
            <a:ext cx="88392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 rot="10800000">
            <a:off x="533399" y="0"/>
            <a:ext cx="8077200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 rot="1316973">
            <a:off x="2130035" y="1011025"/>
            <a:ext cx="1532373" cy="685800"/>
          </a:xfrm>
          <a:prstGeom prst="rect">
            <a:avLst/>
          </a:prstGeom>
          <a:solidFill>
            <a:srgbClr val="3707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7"/>
          <p:cNvGrpSpPr/>
          <p:nvPr/>
        </p:nvGrpSpPr>
        <p:grpSpPr>
          <a:xfrm>
            <a:off x="1143000" y="261558"/>
            <a:ext cx="7315199" cy="5910641"/>
            <a:chOff x="3733800" y="152401"/>
            <a:chExt cx="4572264" cy="5791200"/>
          </a:xfrm>
        </p:grpSpPr>
        <p:pic>
          <p:nvPicPr>
            <p:cNvPr descr="C:\Users\Tom\Documents\My Dropbox\!temp\page-curls\page-curl v5.png" id="192" name="Google Shape;192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7"/>
            <p:cNvSpPr/>
            <p:nvPr/>
          </p:nvSpPr>
          <p:spPr>
            <a:xfrm>
              <a:off x="3733800" y="152401"/>
              <a:ext cx="4572264" cy="35813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7"/>
          <p:cNvSpPr/>
          <p:nvPr/>
        </p:nvSpPr>
        <p:spPr>
          <a:xfrm rot="10800000">
            <a:off x="1458424" y="261557"/>
            <a:ext cx="7609375" cy="2763342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 rot="10800000">
            <a:off x="73738" y="261557"/>
            <a:ext cx="2882043" cy="2763342"/>
          </a:xfrm>
          <a:prstGeom prst="notchedRightArrow">
            <a:avLst>
              <a:gd fmla="val 100000" name="adj1"/>
              <a:gd fmla="val 0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550604" y="294144"/>
            <a:ext cx="7430599" cy="2677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Порядок, форма и сроки проведения ГИА устанавливаются ПОО в соответствии с нормативно- правовыми документами, локальным актом ПОО «Положение о выпускной квалификационной работе», учебным планом по профессии/специальности и программой ГИА, разрабатываемой ПОО</a:t>
            </a:r>
            <a:endParaRPr/>
          </a:p>
        </p:txBody>
      </p:sp>
      <p:sp>
        <p:nvSpPr>
          <p:cNvPr id="197" name="Google Shape;197;p7"/>
          <p:cNvSpPr txBox="1"/>
          <p:nvPr>
            <p:ph idx="10" type="dt"/>
          </p:nvPr>
        </p:nvSpPr>
        <p:spPr>
          <a:xfrm>
            <a:off x="152398" y="639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98" name="Google Shape;19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1143000" y="3131735"/>
            <a:ext cx="70866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Программа ГИА разрабатывается на основе Федерального государственного образовательного стандарта по специальности /профессии: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принимается на заседании цикловой методической комиссии;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согласовывается с работодателем;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рассматривается на Педагогическом совете ГБПОУ НГТК им. В.Ф. Кузнецова с участием председателей государственных экзаменационных комиссий и представителей работодателя;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-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утверждается директором колледжа.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 rot="10800000">
            <a:off x="152400" y="0"/>
            <a:ext cx="88392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 rot="10800000">
            <a:off x="533399" y="0"/>
            <a:ext cx="8077200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 rot="1316973">
            <a:off x="2130035" y="1011025"/>
            <a:ext cx="1532373" cy="685800"/>
          </a:xfrm>
          <a:prstGeom prst="rect">
            <a:avLst/>
          </a:prstGeom>
          <a:solidFill>
            <a:srgbClr val="3707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8"/>
          <p:cNvGrpSpPr/>
          <p:nvPr/>
        </p:nvGrpSpPr>
        <p:grpSpPr>
          <a:xfrm>
            <a:off x="1143000" y="261558"/>
            <a:ext cx="7315199" cy="5910641"/>
            <a:chOff x="3733800" y="152401"/>
            <a:chExt cx="4572264" cy="5791200"/>
          </a:xfrm>
        </p:grpSpPr>
        <p:pic>
          <p:nvPicPr>
            <p:cNvPr descr="C:\Users\Tom\Documents\My Dropbox\!temp\page-curls\page-curl v5.png" id="209" name="Google Shape;20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3800" y="2514601"/>
              <a:ext cx="4572264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8"/>
            <p:cNvSpPr/>
            <p:nvPr/>
          </p:nvSpPr>
          <p:spPr>
            <a:xfrm>
              <a:off x="3733800" y="152401"/>
              <a:ext cx="4572264" cy="35813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8"/>
          <p:cNvSpPr/>
          <p:nvPr/>
        </p:nvSpPr>
        <p:spPr>
          <a:xfrm rot="10800000">
            <a:off x="1458424" y="261557"/>
            <a:ext cx="7609375" cy="2763342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 rot="10800000">
            <a:off x="73738" y="261557"/>
            <a:ext cx="2882043" cy="2763342"/>
          </a:xfrm>
          <a:prstGeom prst="notchedRightArrow">
            <a:avLst>
              <a:gd fmla="val 100000" name="adj1"/>
              <a:gd fmla="val 0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550604" y="294144"/>
            <a:ext cx="7430599" cy="2677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Порядок, форма и сроки проведения ГИА устанавливаются ПОО в соответствии с нормативно- правовыми документами, локальным актом ПОО «Положение о выпускной квалификационной работе», учебным планом по профессии/специальности и программой ГИА, разрабатываемой ПОО</a:t>
            </a:r>
            <a:endParaRPr/>
          </a:p>
        </p:txBody>
      </p:sp>
      <p:sp>
        <p:nvSpPr>
          <p:cNvPr id="214" name="Google Shape;214;p8"/>
          <p:cNvSpPr txBox="1"/>
          <p:nvPr>
            <p:ph idx="10" type="dt"/>
          </p:nvPr>
        </p:nvSpPr>
        <p:spPr>
          <a:xfrm>
            <a:off x="152398" y="639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</a:rPr>
              <a:t>24.05.2021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215" name="Google Shape;21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1143000" y="3131735"/>
            <a:ext cx="61722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Программа ГИА, требования к ВКР, а также критерии оценки знаний, утвержденные Колледжем, доводятся до сведения студентов не позднее, чем за шесть месяцев до начала ГИА.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Сроки проведения ГИА определяются утвержденными учебными планами и графиком учебного процесса в соответствии с требованиями ФГОС СПО по реализуемым специальностям.</a:t>
            </a:r>
            <a:endParaRPr/>
          </a:p>
        </p:txBody>
      </p:sp>
      <p:pic>
        <p:nvPicPr>
          <p:cNvPr id="217" name="Google Shape;21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4343400"/>
            <a:ext cx="1536325" cy="24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1" y="1"/>
            <a:ext cx="9143999" cy="121919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24.05.2021</a:t>
            </a:r>
            <a:endParaRPr/>
          </a:p>
        </p:txBody>
      </p:sp>
      <p:sp>
        <p:nvSpPr>
          <p:cNvPr id="227" name="Google Shape;22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0" y="76200"/>
            <a:ext cx="9144000" cy="11430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Блок-схема мероприятий по подготовке и организации ГИА</a:t>
            </a:r>
            <a:endParaRPr/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3">
            <a:alphaModFix/>
          </a:blip>
          <a:srcRect b="7565" l="29881" r="2122" t="16094"/>
          <a:stretch/>
        </p:blipFill>
        <p:spPr>
          <a:xfrm>
            <a:off x="1371600" y="1524000"/>
            <a:ext cx="6636469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"/>
          <p:cNvSpPr txBox="1"/>
          <p:nvPr/>
        </p:nvSpPr>
        <p:spPr>
          <a:xfrm>
            <a:off x="685800" y="5638800"/>
            <a:ext cx="8229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ПЗ – пояснительная записка, ГЧ – графическая часть,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ПДП – преддипломная практика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ЦМК – цикловая методическая комиссия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222F"/>
              </a:gs>
              <a:gs pos="39000">
                <a:srgbClr val="09222F"/>
              </a:gs>
              <a:gs pos="100000">
                <a:srgbClr val="1866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/>
          <p:nvPr/>
        </p:nvSpPr>
        <p:spPr>
          <a:xfrm rot="10800000">
            <a:off x="76200" y="0"/>
            <a:ext cx="8991600" cy="59436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427088"/>
              </a:gs>
              <a:gs pos="100000">
                <a:srgbClr val="223944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/>
          <p:nvPr/>
        </p:nvSpPr>
        <p:spPr>
          <a:xfrm rot="10800000">
            <a:off x="228599" y="0"/>
            <a:ext cx="8686799" cy="6553200"/>
          </a:xfrm>
          <a:prstGeom prst="round2SameRect">
            <a:avLst>
              <a:gd fmla="val 3050" name="adj1"/>
              <a:gd fmla="val 0" name="adj2"/>
            </a:avLst>
          </a:prstGeom>
          <a:gradFill>
            <a:gsLst>
              <a:gs pos="0">
                <a:srgbClr val="667A96"/>
              </a:gs>
              <a:gs pos="100000">
                <a:srgbClr val="455265"/>
              </a:gs>
            </a:gsLst>
            <a:lin ang="5400000" scaled="0"/>
          </a:gradFill>
          <a:ln>
            <a:noFill/>
          </a:ln>
          <a:effectLst>
            <a:outerShdw blurRad="647700" sx="103000" rotWithShape="0" algn="ctr" dir="6000000" dist="304800" sy="103000">
              <a:srgbClr val="000000">
                <a:alpha val="2078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1" y="1"/>
            <a:ext cx="9143999" cy="1219199"/>
          </a:xfrm>
          <a:prstGeom prst="rect">
            <a:avLst/>
          </a:prstGeom>
          <a:solidFill>
            <a:srgbClr val="B5172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24.05.2021</a:t>
            </a:r>
            <a:endParaRPr/>
          </a:p>
        </p:txBody>
      </p:sp>
      <p:sp>
        <p:nvSpPr>
          <p:cNvPr id="240" name="Google Shape;24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0" y="76200"/>
            <a:ext cx="9144000" cy="1143000"/>
          </a:xfrm>
          <a:prstGeom prst="notchedRightArrow">
            <a:avLst>
              <a:gd fmla="val 100000" name="adj1"/>
              <a:gd fmla="val 55721" name="adj2"/>
            </a:avLst>
          </a:prstGeom>
          <a:solidFill>
            <a:srgbClr val="B51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Примерный план мероприятий по подготовке и организации ГИА</a:t>
            </a:r>
            <a:endParaRPr/>
          </a:p>
        </p:txBody>
      </p:sp>
      <p:pic>
        <p:nvPicPr>
          <p:cNvPr id="242" name="Google Shape;242;p10"/>
          <p:cNvPicPr preferRelativeResize="0"/>
          <p:nvPr/>
        </p:nvPicPr>
        <p:blipFill rotWithShape="1">
          <a:blip r:embed="rId3">
            <a:alphaModFix/>
          </a:blip>
          <a:srcRect b="6905" l="29698" r="2363" t="14782"/>
          <a:stretch/>
        </p:blipFill>
        <p:spPr>
          <a:xfrm>
            <a:off x="914400" y="1447800"/>
            <a:ext cx="7467600" cy="4841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2010-12-27T18:04:10Z</dcterms:created>
  <dc:creator>Tom</dc:creator>
</cp:coreProperties>
</file>